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6"/>
  </p:notesMasterIdLst>
  <p:sldIdLst>
    <p:sldId id="333" r:id="rId3"/>
    <p:sldId id="296" r:id="rId4"/>
    <p:sldId id="329" r:id="rId5"/>
    <p:sldId id="334" r:id="rId6"/>
    <p:sldId id="335" r:id="rId7"/>
    <p:sldId id="336" r:id="rId8"/>
    <p:sldId id="337" r:id="rId9"/>
    <p:sldId id="338" r:id="rId10"/>
    <p:sldId id="340" r:id="rId11"/>
    <p:sldId id="341" r:id="rId12"/>
    <p:sldId id="342" r:id="rId13"/>
    <p:sldId id="256" r:id="rId14"/>
    <p:sldId id="339" r:id="rId15"/>
  </p:sldIdLst>
  <p:sldSz cx="14630400" cy="8229600"/>
  <p:notesSz cx="14630400" cy="822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992" userDrawn="1">
          <p15:clr>
            <a:srgbClr val="A4A3A4"/>
          </p15:clr>
        </p15:guide>
        <p15:guide id="2"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fong, Meagan" initials="WM" lastIdx="1" clrIdx="0">
    <p:extLst>
      <p:ext uri="{19B8F6BF-5375-455C-9EA6-DF929625EA0E}">
        <p15:presenceInfo xmlns:p15="http://schemas.microsoft.com/office/powerpoint/2012/main" xmlns="" userId="S-1-5-21-138429245-942289405-1769025822-46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220"/>
    <p:restoredTop sz="75824" autoAdjust="0"/>
  </p:normalViewPr>
  <p:slideViewPr>
    <p:cSldViewPr>
      <p:cViewPr varScale="1">
        <p:scale>
          <a:sx n="55" d="100"/>
          <a:sy n="55" d="100"/>
        </p:scale>
        <p:origin x="-850" y="-77"/>
      </p:cViewPr>
      <p:guideLst>
        <p:guide orient="horz" pos="4992"/>
        <p:guide pos="576"/>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b="0" i="0">
                <a:latin typeface="Helvetica Neue Helvetica 55 Roman" charset="0"/>
              </a:defRPr>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b="0" i="0">
                <a:latin typeface="Helvetica Neue Helvetica 55 Roman" charset="0"/>
              </a:defRPr>
            </a:lvl1pPr>
          </a:lstStyle>
          <a:p>
            <a:fld id="{3F9D14D9-6E3C-1E45-BCE0-2C726CBC0275}" type="datetimeFigureOut">
              <a:rPr lang="en-US" smtClean="0"/>
              <a:pPr/>
              <a:t>10/16/2020</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b="0" i="0">
                <a:latin typeface="Helvetica Neue Helvetica 55 Roman" charset="0"/>
              </a:defRPr>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b="0" i="0">
                <a:latin typeface="Helvetica Neue Helvetica 55 Roman" charset="0"/>
              </a:defRPr>
            </a:lvl1pPr>
          </a:lstStyle>
          <a:p>
            <a:fld id="{8F93B4F7-1CA6-E441-9D51-2CB4F7751D66}" type="slidenum">
              <a:rPr lang="en-US" smtClean="0"/>
              <a:pPr/>
              <a:t>‹#›</a:t>
            </a:fld>
            <a:endParaRPr lang="en-US" dirty="0"/>
          </a:p>
        </p:txBody>
      </p:sp>
    </p:spTree>
    <p:extLst>
      <p:ext uri="{BB962C8B-B14F-4D97-AF65-F5344CB8AC3E}">
        <p14:creationId xmlns:p14="http://schemas.microsoft.com/office/powerpoint/2010/main" xmlns="" val="33120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Helvetica 55 Roman" charset="0"/>
        <a:ea typeface="+mn-ea"/>
        <a:cs typeface="+mn-cs"/>
      </a:defRPr>
    </a:lvl1pPr>
    <a:lvl2pPr marL="457200" algn="l" defTabSz="914400" rtl="0" eaLnBrk="1" latinLnBrk="0" hangingPunct="1">
      <a:defRPr sz="1200" b="0" i="0" kern="1200">
        <a:solidFill>
          <a:schemeClr val="tx1"/>
        </a:solidFill>
        <a:latin typeface="Helvetica Neue Helvetica 55 Roman" charset="0"/>
        <a:ea typeface="+mn-ea"/>
        <a:cs typeface="+mn-cs"/>
      </a:defRPr>
    </a:lvl2pPr>
    <a:lvl3pPr marL="914400" algn="l" defTabSz="914400" rtl="0" eaLnBrk="1" latinLnBrk="0" hangingPunct="1">
      <a:defRPr sz="1200" b="0" i="0" kern="1200">
        <a:solidFill>
          <a:schemeClr val="tx1"/>
        </a:solidFill>
        <a:latin typeface="Helvetica Neue Helvetica 55 Roman" charset="0"/>
        <a:ea typeface="+mn-ea"/>
        <a:cs typeface="+mn-cs"/>
      </a:defRPr>
    </a:lvl3pPr>
    <a:lvl4pPr marL="1371600" algn="l" defTabSz="914400" rtl="0" eaLnBrk="1" latinLnBrk="0" hangingPunct="1">
      <a:defRPr sz="1200" b="0" i="0" kern="1200">
        <a:solidFill>
          <a:schemeClr val="tx1"/>
        </a:solidFill>
        <a:latin typeface="Helvetica Neue Helvetica 55 Roman" charset="0"/>
        <a:ea typeface="+mn-ea"/>
        <a:cs typeface="+mn-cs"/>
      </a:defRPr>
    </a:lvl4pPr>
    <a:lvl5pPr marL="1828800" algn="l" defTabSz="914400" rtl="0" eaLnBrk="1" latinLnBrk="0" hangingPunct="1">
      <a:defRPr sz="1200" b="0" i="0" kern="1200">
        <a:solidFill>
          <a:schemeClr val="tx1"/>
        </a:solidFill>
        <a:latin typeface="Helvetica Neue Helvetica 55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The MetaVue VS3200 is designed for industrial quality control and formulation. It is a non-contact imaging spectrophotometer that brings breakthrough versatility and accuracy to measurement of wet and dry paints, plastics, cosmetics, wet and odd-shaped samples. The </a:t>
            </a:r>
            <a:r>
              <a:rPr kumimoji="0" lang="en-US" sz="1800" b="0" i="0" u="none" strike="noStrike" kern="1200" cap="none" spc="0" normalizeH="0" baseline="0" noProof="0" dirty="0" err="1">
                <a:ln>
                  <a:noFill/>
                </a:ln>
                <a:solidFill>
                  <a:srgbClr val="765BA7"/>
                </a:solidFill>
                <a:effectLst/>
                <a:uLnTx/>
                <a:uFillTx/>
                <a:latin typeface="Helvetica Neue" charset="0"/>
                <a:ea typeface="Helvetica Neue" charset="0"/>
                <a:cs typeface="Helvetica Neue" charset="0"/>
              </a:rPr>
              <a:t>MetaVue’s</a:t>
            </a: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 key benefits include unmatched versatility, superior measurement performance, ease of use, and seamless integration.</a:t>
            </a:r>
          </a:p>
        </p:txBody>
      </p:sp>
      <p:sp>
        <p:nvSpPr>
          <p:cNvPr id="4" name="Slide Number Placeholder 3"/>
          <p:cNvSpPr>
            <a:spLocks noGrp="1"/>
          </p:cNvSpPr>
          <p:nvPr>
            <p:ph type="sldNum" sz="quarter" idx="10"/>
          </p:nvPr>
        </p:nvSpPr>
        <p:spPr/>
        <p:txBody>
          <a:bodyPr/>
          <a:lstStyle/>
          <a:p>
            <a:fld id="{8F93B4F7-1CA6-E441-9D51-2CB4F7751D66}" type="slidenum">
              <a:rPr lang="en-US" smtClean="0"/>
              <a:pPr/>
              <a:t>2</a:t>
            </a:fld>
            <a:endParaRPr lang="en-US" dirty="0"/>
          </a:p>
        </p:txBody>
      </p:sp>
    </p:spTree>
    <p:extLst>
      <p:ext uri="{BB962C8B-B14F-4D97-AF65-F5344CB8AC3E}">
        <p14:creationId xmlns:p14="http://schemas.microsoft.com/office/powerpoint/2010/main" xmlns="" val="425362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err="1"/>
              <a:t>NetProfiler</a:t>
            </a:r>
            <a:r>
              <a:rPr lang="en-US" sz="1800" dirty="0"/>
              <a:t> is a cloud-based blend of software and color standards for verifying and optimizing performance of color measurement devices, reducing variance among instruments. </a:t>
            </a:r>
            <a:endPar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endParaRPr>
          </a:p>
          <a:p>
            <a:pPr marL="628650" lvl="1" indent="-171450">
              <a:buFont typeface="Arial" panose="020B0604020202020204" pitchFamily="34" charset="0"/>
              <a:buChar char="•"/>
            </a:pPr>
            <a:r>
              <a:rPr lang="en-US" dirty="0">
                <a:effectLst/>
              </a:rPr>
              <a:t>Enables standardization of color acceptance criteria and quality across locations.</a:t>
            </a:r>
          </a:p>
          <a:p>
            <a:pPr marL="628650" lvl="1" indent="-171450">
              <a:buFont typeface="Arial" panose="020B0604020202020204" pitchFamily="34" charset="0"/>
              <a:buChar char="•"/>
            </a:pPr>
            <a:r>
              <a:rPr lang="en-US" dirty="0">
                <a:effectLst/>
              </a:rPr>
              <a:t>Profile a wide range of instruments with or without an Internet connection to ensure accurate performance.</a:t>
            </a:r>
          </a:p>
          <a:p>
            <a:pPr marL="628650" lvl="1" indent="-171450">
              <a:buFont typeface="Arial" panose="020B0604020202020204" pitchFamily="34" charset="0"/>
              <a:buChar char="•"/>
            </a:pPr>
            <a:r>
              <a:rPr lang="en-US" dirty="0">
                <a:effectLst/>
              </a:rPr>
              <a:t>Sophisticated monitoring tools can be configured to run on a regular basis for preventative maintenance to detect uncertainties, potential problems and instruments that need servicing to minimize waste and rework due to color issues.</a:t>
            </a:r>
          </a:p>
          <a:p>
            <a:pPr marL="628650" lvl="1" indent="-171450">
              <a:buFont typeface="Arial" panose="020B0604020202020204" pitchFamily="34" charset="0"/>
              <a:buChar char="•"/>
            </a:pPr>
            <a:r>
              <a:rPr lang="en-US" dirty="0">
                <a:effectLst/>
              </a:rPr>
              <a:t>Benefit from automatic reminders when an instrument needs profiling, with a centrally controlled enterprise-wide instrument management process that ensures all instruments are performing at peak levels.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109458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3B4F7-1CA6-E441-9D51-2CB4F7751D66}" type="slidenum">
              <a:rPr lang="en-US" smtClean="0"/>
              <a:pPr/>
              <a:t>12</a:t>
            </a:fld>
            <a:endParaRPr lang="en-US" dirty="0"/>
          </a:p>
        </p:txBody>
      </p:sp>
    </p:spTree>
    <p:extLst>
      <p:ext uri="{BB962C8B-B14F-4D97-AF65-F5344CB8AC3E}">
        <p14:creationId xmlns:p14="http://schemas.microsoft.com/office/powerpoint/2010/main" xmlns="" val="37360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111508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Unmatched Versatility Features:</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Aperture Sizes: Ability to measure a wide variety of samples, both small and large shaped, with more flexibility and ease.</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765BA7"/>
                </a:solidFill>
                <a:latin typeface="Helvetica Neue" charset="0"/>
              </a:rPr>
              <a:t>Non-contact measurement: Stand out from the competition with non-contact capabilities, allowing you to measure difficult samples like liquids, pastes, powders, and gels, without damaging the sample or contaminating the instrument.</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The on-screen targeting provides precise digital targeting, allowing you to quickly and easily select the exact target area being measured. The live video preview allows you to change the size and location of the target area in real time, and magnifies the image for accurate viewing.</a:t>
            </a:r>
          </a:p>
          <a:p>
            <a:pPr marL="1384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You’re able to adjust the target size from 2mm to 12mm.</a:t>
            </a:r>
          </a:p>
          <a:p>
            <a:pPr marL="1384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Overall, this gives you the ability to measure the desired portion of the sample with precision </a:t>
            </a:r>
            <a:endParaRPr lang="en-US" sz="1800" b="0" dirty="0">
              <a:solidFill>
                <a:srgbClr val="765BA7"/>
              </a:solidFill>
              <a:latin typeface="Helvetica Neue" charset="0"/>
            </a:endParaRP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765BA7"/>
                </a:solidFill>
                <a:latin typeface="Helvetica Neue" charset="0"/>
              </a:rPr>
              <a:t>Powerful software: Integrates with Color </a:t>
            </a:r>
            <a:r>
              <a:rPr lang="en-US" sz="1800" b="0" dirty="0" err="1">
                <a:solidFill>
                  <a:srgbClr val="765BA7"/>
                </a:solidFill>
                <a:latin typeface="Helvetica Neue" charset="0"/>
              </a:rPr>
              <a:t>iMatch</a:t>
            </a:r>
            <a:r>
              <a:rPr lang="en-US" sz="1800" b="0" dirty="0">
                <a:solidFill>
                  <a:srgbClr val="765BA7"/>
                </a:solidFill>
                <a:latin typeface="Helvetica Neue" charset="0"/>
              </a:rPr>
              <a:t> and/or Color </a:t>
            </a:r>
            <a:r>
              <a:rPr lang="en-US" sz="1800" b="0" dirty="0" err="1">
                <a:solidFill>
                  <a:srgbClr val="765BA7"/>
                </a:solidFill>
                <a:latin typeface="Helvetica Neue" charset="0"/>
              </a:rPr>
              <a:t>iQC</a:t>
            </a:r>
            <a:r>
              <a:rPr lang="en-US" sz="1800" b="0" dirty="0">
                <a:solidFill>
                  <a:srgbClr val="765BA7"/>
                </a:solidFill>
                <a:latin typeface="Helvetica Neue" charset="0"/>
              </a:rPr>
              <a:t> to ensure fast qc and colorant formulation.</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rgbClr val="765BA7"/>
                </a:solidFill>
                <a:latin typeface="Helvetica Neue" charset="0"/>
              </a:rPr>
              <a:t>Adaptable accessories: Instrument Stand, Adjustable Stand, Benchtop Stand</a:t>
            </a:r>
          </a:p>
        </p:txBody>
      </p:sp>
      <p:sp>
        <p:nvSpPr>
          <p:cNvPr id="4" name="Slide Number Placeholder 3"/>
          <p:cNvSpPr>
            <a:spLocks noGrp="1"/>
          </p:cNvSpPr>
          <p:nvPr>
            <p:ph type="sldNum" sz="quarter" idx="10"/>
          </p:nvPr>
        </p:nvSpPr>
        <p:spPr/>
        <p:txBody>
          <a:bodyPr/>
          <a:lstStyle/>
          <a:p>
            <a:fld id="{8F93B4F7-1CA6-E441-9D51-2CB4F7751D66}" type="slidenum">
              <a:rPr lang="en-US" smtClean="0"/>
              <a:pPr/>
              <a:t>3</a:t>
            </a:fld>
            <a:endParaRPr lang="en-US" dirty="0"/>
          </a:p>
        </p:txBody>
      </p:sp>
    </p:spTree>
    <p:extLst>
      <p:ext uri="{BB962C8B-B14F-4D97-AF65-F5344CB8AC3E}">
        <p14:creationId xmlns:p14="http://schemas.microsoft.com/office/powerpoint/2010/main" xmlns="" val="98262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71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65BA7"/>
                </a:solidFill>
                <a:latin typeface="Helvetica Neue" charset="0"/>
              </a:rPr>
              <a:t>Instrument Stand: Places the instrument 3” off the table. Replaceable trays slide in and out, allowing for easy measurement of pastes, powders, and liquids.</a:t>
            </a:r>
          </a:p>
          <a:p>
            <a:pPr marL="9271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rgbClr val="765BA7"/>
              </a:solidFill>
              <a:latin typeface="Helvetica Neue" charset="0"/>
            </a:endParaRPr>
          </a:p>
          <a:p>
            <a:pPr marL="9271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65BA7"/>
                </a:solidFill>
                <a:latin typeface="Helvetica Neue" charset="0"/>
              </a:rPr>
              <a:t>Adjustable Stand: Ensures an accurate measurement of samples of varying thickness</a:t>
            </a:r>
          </a:p>
          <a:p>
            <a:pPr marL="9271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rgbClr val="765BA7"/>
              </a:solidFill>
              <a:latin typeface="Helvetica Neue" charset="0"/>
            </a:endParaRPr>
          </a:p>
          <a:p>
            <a:pPr marL="9271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rgbClr val="765BA7"/>
                </a:solidFill>
                <a:latin typeface="Helvetica Neue" charset="0"/>
              </a:rPr>
              <a:t>Benchtop Stand: Turns the instrument into a benchtop with a samples arm, and enables you to standardize the measurement process of objects like plastic parts.</a:t>
            </a:r>
          </a:p>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218216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MetaVue provides you with superior measurement performance</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The on-screen targeting provides precise digital targeting, allowing you to quickly and easily select the exact target area being measured. The live video preview allows you to change the size and location of the target area in real time, and magnifies the image for accurate viewing.</a:t>
            </a:r>
          </a:p>
          <a:p>
            <a:pPr marL="1384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You’re able to adjust the target size from 2mm to 12mm.</a:t>
            </a:r>
          </a:p>
          <a:p>
            <a:pPr marL="1384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Overall, this gives you the ability to measure the desired portion of the sample with precision </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The advanced image processing compensates for texture, gloss, and other appearance effects. This feature is useful for fabrics, vinyl, or carpet.</a:t>
            </a:r>
          </a:p>
          <a:p>
            <a:pPr marL="1384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An example of how this is useful would be to eliminate shadows and highlights when measuring. It also improves color matching on difficult samples.</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Advantage over VS450: 3 illuminators – more even illumination on the sample during measurement and more forgiving with poorly positioned or directional samples.</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Location aware sample positioner – prevents calibration mistakes because the device ensures sample positioner is the correct location before calibration is performed. </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Sample positioning – improved mechanical design of sample positioner flattens thin samples and keeps all samples in proper location for best measurement. </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765BA7"/>
                </a:solidFill>
                <a:effectLst/>
                <a:uLnTx/>
                <a:uFillTx/>
                <a:latin typeface="Helvetica Neue" charset="0"/>
              </a:rPr>
              <a:t>Adaptable accessories – for very challenging samples, the stands ensure consistent placement and measurement.</a:t>
            </a:r>
          </a:p>
          <a:p>
            <a:pPr marL="927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765BA7"/>
              </a:solidFill>
              <a:effectLst/>
              <a:uLnTx/>
              <a:uFillTx/>
              <a:latin typeface="Helvetica Neue"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221802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The simple interface is quick and easy to learn, reducing mistakes and waste.</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The on-screen targeting, as previously mentioned, allows you to easily select the exact target area being measured. </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Store sample images: provides measurement audit trail and easy retrieval of images for future reference.</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Retractable location-aware sample positioner: improves user experience; easy to clean. </a:t>
            </a:r>
          </a:p>
          <a:p>
            <a:pPr marL="120015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Intuitive user interface: front panel button and status indicator reduce operator learning curve, eliminating errors and waste.</a:t>
            </a:r>
          </a:p>
          <a:p>
            <a:pPr marL="120015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The redesigned sample positioner provides the following benefits: location aware- retractable, and it is able to flatten samples.</a:t>
            </a:r>
          </a:p>
          <a:p>
            <a:pPr marL="120015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It is also a better user experience, since it is easier to clean, and more forgiving with samples that are bent or folded.</a:t>
            </a:r>
          </a:p>
          <a:p>
            <a:pPr marL="1257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rPr>
              <a:t>Calibration: Built in media placement to ensure calibration is done correctly, eliminating errors.</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Helvetica Neue Helvetica 55 Roman" charset="0"/>
                <a:ea typeface="+mn-ea"/>
                <a:cs typeface="+mn-cs"/>
              </a:rPr>
              <a:t>The intuitive user interface includes a front panel button and status indicator, which both help to reduce operator learning curve, eliminating errors and waste. </a:t>
            </a:r>
            <a:endParaRPr kumimoji="0" lang="en-US" sz="2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167690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MetaVue allows you to easily adapt to your existing X-Rite instrument.</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It is data compatible with the X-Rite VS450 and 964 data for faster integration, eliminating the need to build new databases. </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Provides measurement audit trail and easy retrieval of images for future reference with the ability to store sample images.</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Workflow integration via Color </a:t>
            </a:r>
            <a:r>
              <a:rPr lang="en-US" sz="1200" b="0" i="0" kern="1200" dirty="0" err="1">
                <a:solidFill>
                  <a:schemeClr val="tx1"/>
                </a:solidFill>
                <a:effectLst/>
                <a:latin typeface="Helvetica Neue Helvetica 55 Roman" charset="0"/>
                <a:ea typeface="+mn-ea"/>
                <a:cs typeface="+mn-cs"/>
              </a:rPr>
              <a:t>iQC</a:t>
            </a:r>
            <a:r>
              <a:rPr lang="en-US" sz="1200" b="0" i="0" kern="1200" dirty="0">
                <a:solidFill>
                  <a:schemeClr val="tx1"/>
                </a:solidFill>
                <a:effectLst/>
                <a:latin typeface="Helvetica Neue Helvetica 55 Roman" charset="0"/>
                <a:ea typeface="+mn-ea"/>
                <a:cs typeface="+mn-cs"/>
              </a:rPr>
              <a:t> / </a:t>
            </a:r>
            <a:r>
              <a:rPr lang="en-US" sz="1200" b="0" i="0" kern="1200" dirty="0" err="1">
                <a:solidFill>
                  <a:schemeClr val="tx1"/>
                </a:solidFill>
                <a:effectLst/>
                <a:latin typeface="Helvetica Neue Helvetica 55 Roman" charset="0"/>
                <a:ea typeface="+mn-ea"/>
                <a:cs typeface="+mn-cs"/>
              </a:rPr>
              <a:t>iMatch</a:t>
            </a:r>
            <a:r>
              <a:rPr lang="en-US" sz="1200" b="0" i="0" kern="1200" dirty="0">
                <a:solidFill>
                  <a:schemeClr val="tx1"/>
                </a:solidFill>
                <a:effectLst/>
                <a:latin typeface="Helvetica Neue Helvetica 55 Roman" charset="0"/>
                <a:ea typeface="+mn-ea"/>
                <a:cs typeface="+mn-cs"/>
              </a:rPr>
              <a:t> – jobs (check out the website for some copy).</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The purchase of MetaVue includes a green check tile and calibration certificate.</a:t>
            </a:r>
          </a:p>
          <a:p>
            <a:pPr marL="1257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Green check tile: verify instrument performance over time. </a:t>
            </a:r>
          </a:p>
          <a:p>
            <a:pPr marL="12573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Calibration certificate: documents performance of the instrument.</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Helvetica Neue Helvetica 55 Roman" charset="0"/>
                <a:ea typeface="+mn-ea"/>
                <a:cs typeface="+mn-cs"/>
              </a:rPr>
              <a:t>Compatible with </a:t>
            </a:r>
            <a:r>
              <a:rPr lang="en-US" sz="1200" b="0" i="0" kern="1200" dirty="0" err="1">
                <a:solidFill>
                  <a:schemeClr val="tx1"/>
                </a:solidFill>
                <a:effectLst/>
                <a:latin typeface="Helvetica Neue Helvetica 55 Roman" charset="0"/>
                <a:ea typeface="+mn-ea"/>
                <a:cs typeface="+mn-cs"/>
              </a:rPr>
              <a:t>NetProfiler</a:t>
            </a:r>
            <a:r>
              <a:rPr lang="en-US" sz="1200" b="0" i="0" kern="1200" dirty="0">
                <a:solidFill>
                  <a:schemeClr val="tx1"/>
                </a:solidFill>
                <a:effectLst/>
                <a:latin typeface="Helvetica Neue Helvetica 55 Roman" charset="0"/>
                <a:ea typeface="+mn-ea"/>
                <a:cs typeface="+mn-cs"/>
              </a:rPr>
              <a:t>, enabling you to verify and optimize instrument performance – all to enhance the measurement performance.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78729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Helvetica Neue Helvetica 55 Roman" charset="0"/>
                <a:ea typeface="+mn-ea"/>
                <a:cs typeface="+mn-cs"/>
              </a:rPr>
              <a:t>On-Screen Targeting – Enables operator to avoid artifacts in the sample and to precisely define what part of the sample to measure.</a:t>
            </a:r>
          </a:p>
          <a:p>
            <a:pPr lvl="0"/>
            <a:r>
              <a:rPr lang="en-US" sz="1200" b="0" i="0" kern="1200" dirty="0">
                <a:solidFill>
                  <a:schemeClr val="tx1"/>
                </a:solidFill>
                <a:effectLst/>
                <a:latin typeface="Helvetica Neue Helvetica 55 Roman" charset="0"/>
                <a:ea typeface="+mn-ea"/>
                <a:cs typeface="+mn-cs"/>
              </a:rPr>
              <a:t>User-Selected Spot – Measure an area as small as a 2mm circle.</a:t>
            </a:r>
          </a:p>
          <a:p>
            <a:pPr lvl="0"/>
            <a:r>
              <a:rPr lang="en-US" sz="1200" b="0" i="0" kern="1200" dirty="0">
                <a:solidFill>
                  <a:schemeClr val="tx1"/>
                </a:solidFill>
                <a:effectLst/>
                <a:latin typeface="Helvetica Neue Helvetica 55 Roman" charset="0"/>
                <a:ea typeface="+mn-ea"/>
                <a:cs typeface="+mn-cs"/>
              </a:rPr>
              <a:t>Measurement Button – Initiate measurement on device, helpful with awkward and large samples.  Operator may also initiate measurement via software.</a:t>
            </a:r>
          </a:p>
          <a:p>
            <a:pPr lvl="0"/>
            <a:r>
              <a:rPr lang="en-US" sz="1200" b="0" i="0" kern="1200" dirty="0">
                <a:solidFill>
                  <a:schemeClr val="tx1"/>
                </a:solidFill>
                <a:effectLst/>
                <a:latin typeface="Helvetica Neue Helvetica 55 Roman" charset="0"/>
                <a:ea typeface="+mn-ea"/>
                <a:cs typeface="+mn-cs"/>
              </a:rPr>
              <a:t>Status Indicator – Multi-colored indicator makes instrument status clear (blue = starting up or low power state, red = calibration required, green = ready to measure)</a:t>
            </a:r>
          </a:p>
          <a:p>
            <a:pPr lvl="0"/>
            <a:r>
              <a:rPr lang="en-US" sz="1200" b="0" i="0" kern="1200" dirty="0">
                <a:solidFill>
                  <a:schemeClr val="tx1"/>
                </a:solidFill>
                <a:effectLst/>
                <a:latin typeface="Helvetica Neue Helvetica 55 Roman" charset="0"/>
                <a:ea typeface="+mn-ea"/>
                <a:cs typeface="+mn-cs"/>
              </a:rPr>
              <a:t>Gloss Sensor – Instrument measures 45° gloss.</a:t>
            </a:r>
          </a:p>
          <a:p>
            <a:pPr lvl="0"/>
            <a:r>
              <a:rPr lang="en-US" sz="1200" b="0" i="0" kern="1200" dirty="0">
                <a:solidFill>
                  <a:schemeClr val="tx1"/>
                </a:solidFill>
                <a:effectLst/>
                <a:latin typeface="Helvetica Neue Helvetica 55 Roman" charset="0"/>
                <a:ea typeface="+mn-ea"/>
                <a:cs typeface="+mn-cs"/>
              </a:rPr>
              <a:t>Spectral Image Sensor – Device captures full spectral image, which enables improvements in versatility, ease of use, and performance.</a:t>
            </a:r>
          </a:p>
          <a:p>
            <a:pPr lvl="0"/>
            <a:r>
              <a:rPr lang="en-US" sz="1200" b="0" i="0" kern="1200" dirty="0">
                <a:solidFill>
                  <a:schemeClr val="tx1"/>
                </a:solidFill>
                <a:effectLst/>
                <a:latin typeface="Helvetica Neue Helvetica 55 Roman" charset="0"/>
                <a:ea typeface="+mn-ea"/>
                <a:cs typeface="+mn-cs"/>
              </a:rPr>
              <a:t>Smart Spot Processing – Compensation for appearance effects to make color reading more closely agree with human visual perception.</a:t>
            </a:r>
          </a:p>
          <a:p>
            <a:pPr lvl="0"/>
            <a:r>
              <a:rPr lang="en-US" sz="1200" b="0" i="0" kern="1200" dirty="0">
                <a:solidFill>
                  <a:schemeClr val="tx1"/>
                </a:solidFill>
                <a:effectLst/>
                <a:latin typeface="Helvetica Neue Helvetica 55 Roman" charset="0"/>
                <a:ea typeface="+mn-ea"/>
                <a:cs typeface="+mn-cs"/>
              </a:rPr>
              <a:t>Kensington Lock – Option to secure the device.</a:t>
            </a:r>
          </a:p>
          <a:p>
            <a:pPr lvl="0"/>
            <a:r>
              <a:rPr lang="en-US" sz="1200" b="0" i="0" kern="1200" dirty="0">
                <a:solidFill>
                  <a:schemeClr val="tx1"/>
                </a:solidFill>
                <a:effectLst/>
                <a:latin typeface="Helvetica Neue Helvetica 55 Roman" charset="0"/>
                <a:ea typeface="+mn-ea"/>
                <a:cs typeface="+mn-cs"/>
              </a:rPr>
              <a:t>Cable Routing – Convenient mechanism to keep cables out of the way.</a:t>
            </a:r>
          </a:p>
          <a:p>
            <a:pPr lvl="0"/>
            <a:r>
              <a:rPr lang="en-US" sz="1200" b="0" i="0" kern="1200" dirty="0">
                <a:solidFill>
                  <a:schemeClr val="tx1"/>
                </a:solidFill>
                <a:effectLst/>
                <a:latin typeface="Helvetica Neue Helvetica 55 Roman" charset="0"/>
                <a:ea typeface="+mn-ea"/>
                <a:cs typeface="+mn-cs"/>
              </a:rPr>
              <a:t>Grip Points – Multiple methods to adjust the position of the device.</a:t>
            </a:r>
          </a:p>
          <a:p>
            <a:pPr lvl="0"/>
            <a:r>
              <a:rPr lang="en-US" sz="1200" b="0" i="0" kern="1200" dirty="0">
                <a:solidFill>
                  <a:schemeClr val="tx1"/>
                </a:solidFill>
                <a:effectLst/>
                <a:latin typeface="Helvetica Neue Helvetica 55 Roman" charset="0"/>
                <a:ea typeface="+mn-ea"/>
                <a:cs typeface="+mn-cs"/>
              </a:rPr>
              <a:t>Sample Positioner – Flattens samples to maximize measurement performance.  Instrument knows location of sample positioner to prevent mistakes during calibration or measurement.  Sample positioner retracts for easy cleaning of lenses.</a:t>
            </a:r>
          </a:p>
          <a:p>
            <a:pPr lvl="0"/>
            <a:r>
              <a:rPr lang="en-US" sz="1200" b="0" i="0" kern="1200">
                <a:solidFill>
                  <a:schemeClr val="tx1"/>
                </a:solidFill>
                <a:effectLst/>
                <a:latin typeface="Helvetica Neue Helvetica 55 Roman" charset="0"/>
                <a:ea typeface="+mn-ea"/>
                <a:cs typeface="+mn-cs"/>
              </a:rPr>
              <a:t>LED Illuminators – Three broadband illuminators provide even illumination, yet can be individually controlled to assess texture of sample.</a:t>
            </a:r>
          </a:p>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dirty="0">
              <a:ln>
                <a:noFill/>
              </a:ln>
              <a:solidFill>
                <a:srgbClr val="765BA7"/>
              </a:solidFill>
              <a:effectLst/>
              <a:uLnTx/>
              <a:uFillTx/>
              <a:latin typeface="Helvetica Neue"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160430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t>Points of Emphasis</a:t>
            </a:r>
            <a:endParaRPr lang="en-US" sz="1800" dirty="0"/>
          </a:p>
          <a:p>
            <a:pPr lvl="0"/>
            <a:r>
              <a:rPr lang="en-US" sz="1200" b="0" i="0" kern="1200" dirty="0">
                <a:solidFill>
                  <a:schemeClr val="tx1"/>
                </a:solidFill>
                <a:effectLst/>
                <a:latin typeface="Helvetica Neue Helvetica 55 Roman" charset="0"/>
                <a:ea typeface="+mn-ea"/>
                <a:cs typeface="+mn-cs"/>
              </a:rPr>
              <a:t>Spectral image capture – Utilizes a camera for on screen targeting, eliminating errors and rework.</a:t>
            </a:r>
          </a:p>
          <a:p>
            <a:pPr lvl="0"/>
            <a:r>
              <a:rPr lang="en-US" sz="1200" b="0" i="0" kern="1200" dirty="0">
                <a:solidFill>
                  <a:schemeClr val="tx1"/>
                </a:solidFill>
                <a:effectLst/>
                <a:latin typeface="Helvetica Neue Helvetica 55 Roman" charset="0"/>
                <a:ea typeface="+mn-ea"/>
                <a:cs typeface="+mn-cs"/>
              </a:rPr>
              <a:t>2-12 mm aperture size – Ability to measure a wide variety of samples, both small and large shaped, with more flexibility and ease.</a:t>
            </a:r>
          </a:p>
          <a:p>
            <a:pPr lvl="0"/>
            <a:r>
              <a:rPr lang="en-US" sz="1200" b="0" i="0" kern="1200" dirty="0">
                <a:solidFill>
                  <a:schemeClr val="tx1"/>
                </a:solidFill>
                <a:effectLst/>
                <a:latin typeface="Helvetica Neue Helvetica 55 Roman" charset="0"/>
                <a:ea typeface="+mn-ea"/>
                <a:cs typeface="+mn-cs"/>
              </a:rPr>
              <a:t>On screen targeting – Enables operator to avoid artifacts in the sample and to precisely define what part of the sample to measure. </a:t>
            </a:r>
          </a:p>
          <a:p>
            <a:pPr lvl="0"/>
            <a:r>
              <a:rPr lang="en-US" sz="1200" b="0" i="0" kern="1200" dirty="0">
                <a:solidFill>
                  <a:schemeClr val="tx1"/>
                </a:solidFill>
                <a:effectLst/>
                <a:latin typeface="Helvetica Neue Helvetica 55 Roman" charset="0"/>
                <a:ea typeface="+mn-ea"/>
                <a:cs typeface="+mn-cs"/>
              </a:rPr>
              <a:t>Store sample images – Provides measurement audit trail and easy retrieval of images for future reference with the ability to store sample images.</a:t>
            </a:r>
          </a:p>
          <a:p>
            <a:pPr lvl="0"/>
            <a:r>
              <a:rPr lang="en-US" sz="1200" b="0" i="0" kern="1200" dirty="0">
                <a:solidFill>
                  <a:schemeClr val="tx1"/>
                </a:solidFill>
                <a:effectLst/>
                <a:latin typeface="Helvetica Neue Helvetica 55 Roman" charset="0"/>
                <a:ea typeface="+mn-ea"/>
                <a:cs typeface="+mn-cs"/>
              </a:rPr>
              <a:t>Improved illumination system – The three illuminators provide even illumination on the sample during measurement and is more forgiving with poorly positioned or directional samples.</a:t>
            </a:r>
          </a:p>
          <a:p>
            <a:pPr lvl="0"/>
            <a:r>
              <a:rPr lang="en-US" sz="1200" b="0" i="0" kern="1200" dirty="0">
                <a:solidFill>
                  <a:schemeClr val="tx1"/>
                </a:solidFill>
                <a:effectLst/>
                <a:latin typeface="Helvetica Neue Helvetica 55 Roman" charset="0"/>
                <a:ea typeface="+mn-ea"/>
                <a:cs typeface="+mn-cs"/>
              </a:rPr>
              <a:t>Green check tile – Verify instrument performance over time. </a:t>
            </a:r>
          </a:p>
          <a:p>
            <a:pPr lvl="0"/>
            <a:r>
              <a:rPr lang="en-US" sz="1200" b="0" i="0" kern="1200" dirty="0">
                <a:solidFill>
                  <a:schemeClr val="tx1"/>
                </a:solidFill>
                <a:effectLst/>
                <a:latin typeface="Helvetica Neue Helvetica 55 Roman" charset="0"/>
                <a:ea typeface="+mn-ea"/>
                <a:cs typeface="+mn-cs"/>
              </a:rPr>
              <a:t>Calibration certificate – Documents performance of the instrument.</a:t>
            </a:r>
          </a:p>
          <a:p>
            <a:pPr lvl="0"/>
            <a:r>
              <a:rPr lang="en-US" sz="1200" b="0" i="0" kern="1200" dirty="0" err="1">
                <a:solidFill>
                  <a:schemeClr val="tx1"/>
                </a:solidFill>
                <a:effectLst/>
                <a:latin typeface="Helvetica Neue Helvetica 55 Roman" charset="0"/>
                <a:ea typeface="+mn-ea"/>
                <a:cs typeface="+mn-cs"/>
              </a:rPr>
              <a:t>NetProfiler</a:t>
            </a:r>
            <a:r>
              <a:rPr lang="en-US" sz="1200" b="0" i="0" kern="1200" dirty="0">
                <a:solidFill>
                  <a:schemeClr val="tx1"/>
                </a:solidFill>
                <a:effectLst/>
                <a:latin typeface="Helvetica Neue Helvetica 55 Roman" charset="0"/>
                <a:ea typeface="+mn-ea"/>
                <a:cs typeface="+mn-cs"/>
              </a:rPr>
              <a:t> – Enables you to verify and optimize instrument performance – all to enhance the measurement performance.</a:t>
            </a:r>
          </a:p>
          <a:p>
            <a:pPr lvl="0"/>
            <a:r>
              <a:rPr lang="en-US" sz="1200" b="0" i="0" kern="1200" dirty="0">
                <a:solidFill>
                  <a:schemeClr val="tx1"/>
                </a:solidFill>
                <a:effectLst/>
                <a:latin typeface="Helvetica Neue Helvetica 55 Roman" charset="0"/>
                <a:ea typeface="+mn-ea"/>
                <a:cs typeface="+mn-cs"/>
              </a:rPr>
              <a:t>Adjustable Accessories – Instrument stand, adjustable stand, and benchtop stand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408791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Color </a:t>
            </a:r>
            <a:r>
              <a:rPr kumimoji="0" lang="en-US" sz="1800" b="0" i="0" u="none" strike="noStrike" kern="1200" cap="none" spc="0" normalizeH="0" baseline="0" noProof="0" dirty="0" err="1">
                <a:ln>
                  <a:noFill/>
                </a:ln>
                <a:solidFill>
                  <a:srgbClr val="765BA7"/>
                </a:solidFill>
                <a:effectLst/>
                <a:uLnTx/>
                <a:uFillTx/>
                <a:latin typeface="Helvetica Neue" charset="0"/>
                <a:ea typeface="Helvetica Neue" charset="0"/>
                <a:cs typeface="Helvetica Neue" charset="0"/>
              </a:rPr>
              <a:t>iMatch</a:t>
            </a:r>
            <a:r>
              <a:rPr kumimoji="0" lang="en-US" sz="1800" b="0" i="0" u="none" strike="noStrike" kern="1200" cap="none" spc="0" normalizeH="0" baseline="0" noProof="0" dirty="0">
                <a:ln>
                  <a:noFill/>
                </a:ln>
                <a:solidFill>
                  <a:srgbClr val="765BA7"/>
                </a:solidFill>
                <a:effectLst/>
                <a:uLnTx/>
                <a:uFillTx/>
                <a:latin typeface="Helvetica Neue" charset="0"/>
                <a:ea typeface="Helvetica Neue" charset="0"/>
                <a:cs typeface="Helvetica Neue" charset="0"/>
              </a:rPr>
              <a:t>: </a:t>
            </a:r>
            <a:r>
              <a:rPr lang="en-US" dirty="0"/>
              <a:t>A job-oriented color formulation solution enabling fast, accurate color analysis and colorant formulation for a variety of applications.</a:t>
            </a:r>
          </a:p>
          <a:p>
            <a:pPr marL="628650" lvl="1" indent="-171450">
              <a:buFont typeface="Arial" panose="020B0604020202020204" pitchFamily="34" charset="0"/>
              <a:buChar char="•"/>
            </a:pPr>
            <a:r>
              <a:rPr lang="en-US" dirty="0">
                <a:effectLst/>
              </a:rPr>
              <a:t>Achieve one-hit matches practically every time with multi-flux based program, reducing turnaround time by half or more.</a:t>
            </a:r>
          </a:p>
          <a:p>
            <a:pPr marL="628650" lvl="1" indent="-171450">
              <a:buFont typeface="Arial" panose="020B0604020202020204" pitchFamily="34" charset="0"/>
              <a:buChar char="•"/>
            </a:pPr>
            <a:r>
              <a:rPr lang="en-US" dirty="0">
                <a:effectLst/>
              </a:rPr>
              <a:t>Reduce color formulation time and costs with spectral matching.</a:t>
            </a:r>
          </a:p>
          <a:p>
            <a:pPr marL="628650" lvl="1" indent="-171450">
              <a:buFont typeface="Arial" panose="020B0604020202020204" pitchFamily="34" charset="0"/>
              <a:buChar char="•"/>
            </a:pPr>
            <a:r>
              <a:rPr lang="en-US" dirty="0">
                <a:effectLst/>
              </a:rPr>
              <a:t>Improve operator efficiency with simple user interface and workflow prompts to guide the operator through the process.</a:t>
            </a:r>
          </a:p>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Helvetica Neue Helvetica 55 Roman" charset="0"/>
              <a:ea typeface="+mn-ea"/>
              <a:cs typeface="+mn-cs"/>
            </a:endParaRPr>
          </a:p>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Helvetica Neue Helvetica 55 Roman" charset="0"/>
                <a:ea typeface="+mn-ea"/>
                <a:cs typeface="+mn-cs"/>
              </a:rPr>
              <a:t>Color </a:t>
            </a:r>
            <a:r>
              <a:rPr lang="en-US" sz="1200" b="0" i="0" kern="1200" dirty="0" err="1">
                <a:solidFill>
                  <a:schemeClr val="tx1"/>
                </a:solidFill>
                <a:effectLst/>
                <a:latin typeface="Helvetica Neue Helvetica 55 Roman" charset="0"/>
                <a:ea typeface="+mn-ea"/>
                <a:cs typeface="+mn-cs"/>
              </a:rPr>
              <a:t>iQC</a:t>
            </a:r>
            <a:r>
              <a:rPr lang="en-US" sz="1200" b="0" i="0" kern="1200" dirty="0">
                <a:solidFill>
                  <a:schemeClr val="tx1"/>
                </a:solidFill>
                <a:effectLst/>
                <a:latin typeface="Helvetica Neue Helvetica 55 Roman" charset="0"/>
                <a:ea typeface="+mn-ea"/>
                <a:cs typeface="+mn-cs"/>
              </a:rPr>
              <a:t>: </a:t>
            </a:r>
            <a:r>
              <a:rPr lang="en-US" dirty="0"/>
              <a:t>A job-oriented color quality control solution designed to meet evolving color measurement and management requirements in all industrial market segments.</a:t>
            </a:r>
          </a:p>
          <a:p>
            <a:pPr marL="628650" lvl="1" indent="-171450">
              <a:buFont typeface="Arial" panose="020B0604020202020204" pitchFamily="34" charset="0"/>
              <a:buChar char="•"/>
            </a:pPr>
            <a:r>
              <a:rPr lang="en-US" dirty="0">
                <a:effectLst/>
              </a:rPr>
              <a:t>Job-based solution leveraging portable jobs that contain color data and all criteria necessary for color management decisions, enabling all stakeholders to see data consistently across the color workflow.</a:t>
            </a:r>
          </a:p>
          <a:p>
            <a:pPr marL="628650" lvl="1" indent="-171450">
              <a:buFont typeface="Arial" panose="020B0604020202020204" pitchFamily="34" charset="0"/>
              <a:buChar char="•"/>
            </a:pPr>
            <a:r>
              <a:rPr lang="en-US" dirty="0">
                <a:effectLst/>
              </a:rPr>
              <a:t>Define templates to establish common processes or materials, including pre-defined standards, tolerances, settings and displays to ensure operational consistency.</a:t>
            </a:r>
          </a:p>
          <a:p>
            <a:pPr marL="628650" lvl="1" indent="-171450">
              <a:buFont typeface="Arial" panose="020B0604020202020204" pitchFamily="34" charset="0"/>
              <a:buChar char="•"/>
            </a:pPr>
            <a:r>
              <a:rPr lang="en-US" dirty="0">
                <a:effectLst/>
              </a:rPr>
              <a:t>Use the remote output feature to tailor and format any color data in order to seamlessly share consistent information with color partners.</a:t>
            </a:r>
          </a:p>
          <a:p>
            <a:pPr marL="12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Helvetica Neue Helvetica 55 Roman"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3B4F7-1CA6-E441-9D51-2CB4F7751D66}" type="slidenum">
              <a:rPr kumimoji="0" lang="en-US" sz="1200" b="0" i="0" u="none" strike="noStrike" kern="1200" cap="none" spc="0" normalizeH="0" baseline="0" noProof="0" smtClean="0">
                <a:ln>
                  <a:noFill/>
                </a:ln>
                <a:solidFill>
                  <a:prstClr val="black"/>
                </a:solidFill>
                <a:effectLst/>
                <a:uLnTx/>
                <a:uFillTx/>
                <a:latin typeface="Helvetica Neue Helvetica 55 Roman"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Helvetica Neue Helvetica 55 Roman" charset="0"/>
              <a:ea typeface="+mn-ea"/>
              <a:cs typeface="+mn-cs"/>
            </a:endParaRPr>
          </a:p>
        </p:txBody>
      </p:sp>
    </p:spTree>
    <p:extLst>
      <p:ext uri="{BB962C8B-B14F-4D97-AF65-F5344CB8AC3E}">
        <p14:creationId xmlns:p14="http://schemas.microsoft.com/office/powerpoint/2010/main" xmlns="" val="318990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81F4B11-13B2-6C42-BFC5-99420712FCFF}" type="datetime1">
              <a:rPr lang="en-US" smtClean="0"/>
              <a:pPr/>
              <a:t>10/16/2020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headline</a:t>
            </a:r>
            <a:endParaRPr lang="de-DE" dirty="0"/>
          </a:p>
        </p:txBody>
      </p:sp>
      <p:pic>
        <p:nvPicPr>
          <p:cNvPr id="6"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8" name="Rectangle 7"/>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9" name="Rectangle 8"/>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231398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Headlin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enter headline</a:t>
            </a:r>
            <a:endParaRPr lang="de-DE" dirty="0"/>
          </a:p>
        </p:txBody>
      </p:sp>
      <p:sp>
        <p:nvSpPr>
          <p:cNvPr id="9" name="Content Placeholder 8"/>
          <p:cNvSpPr>
            <a:spLocks noGrp="1"/>
          </p:cNvSpPr>
          <p:nvPr>
            <p:ph sz="quarter" idx="12" hasCustomPrompt="1"/>
          </p:nvPr>
        </p:nvSpPr>
        <p:spPr>
          <a:xfrm>
            <a:off x="864000" y="1944000"/>
            <a:ext cx="13248000" cy="51840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10"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2" name="Rectangle 11"/>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3" name="Rectangle 12"/>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11953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eadline+2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enter headline</a:t>
            </a:r>
            <a:endParaRPr lang="de-DE" dirty="0"/>
          </a:p>
        </p:txBody>
      </p:sp>
      <p:sp>
        <p:nvSpPr>
          <p:cNvPr id="9" name="Content Placeholder 8"/>
          <p:cNvSpPr>
            <a:spLocks noGrp="1"/>
          </p:cNvSpPr>
          <p:nvPr>
            <p:ph sz="quarter" idx="12" hasCustomPrompt="1"/>
          </p:nvPr>
        </p:nvSpPr>
        <p:spPr>
          <a:xfrm>
            <a:off x="864000" y="1944000"/>
            <a:ext cx="6480000" cy="51840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Content Placeholder 5"/>
          <p:cNvSpPr>
            <a:spLocks noGrp="1"/>
          </p:cNvSpPr>
          <p:nvPr>
            <p:ph sz="quarter" idx="13" hasCustomPrompt="1"/>
          </p:nvPr>
        </p:nvSpPr>
        <p:spPr>
          <a:xfrm>
            <a:off x="7632000" y="1944000"/>
            <a:ext cx="6480000" cy="51840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8"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1" name="Rectangle 10"/>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2" name="Rectangle 11"/>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1217606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Headline+1/2Content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enter headline</a:t>
            </a:r>
            <a:endParaRPr lang="de-DE" dirty="0"/>
          </a:p>
        </p:txBody>
      </p:sp>
      <p:sp>
        <p:nvSpPr>
          <p:cNvPr id="9" name="Content Placeholder 8"/>
          <p:cNvSpPr>
            <a:spLocks noGrp="1"/>
          </p:cNvSpPr>
          <p:nvPr>
            <p:ph sz="quarter" idx="12" hasCustomPrompt="1"/>
          </p:nvPr>
        </p:nvSpPr>
        <p:spPr>
          <a:xfrm>
            <a:off x="864000" y="1944000"/>
            <a:ext cx="6480000" cy="51840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7"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0" name="Rectangle 9"/>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1" name="Rectangle 10"/>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112456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Headline+1/2Content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enter headline</a:t>
            </a:r>
            <a:endParaRPr lang="de-DE" dirty="0"/>
          </a:p>
        </p:txBody>
      </p:sp>
      <p:sp>
        <p:nvSpPr>
          <p:cNvPr id="6" name="Content Placeholder 5"/>
          <p:cNvSpPr>
            <a:spLocks noGrp="1"/>
          </p:cNvSpPr>
          <p:nvPr>
            <p:ph sz="quarter" idx="13" hasCustomPrompt="1"/>
          </p:nvPr>
        </p:nvSpPr>
        <p:spPr>
          <a:xfrm>
            <a:off x="7632000" y="1944000"/>
            <a:ext cx="6480000" cy="51840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7"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0" name="Rectangle 9"/>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1" name="Rectangle 10"/>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413580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Headline+Subtext">
    <p:spTree>
      <p:nvGrpSpPr>
        <p:cNvPr id="1" name=""/>
        <p:cNvGrpSpPr/>
        <p:nvPr/>
      </p:nvGrpSpPr>
      <p:grpSpPr>
        <a:xfrm>
          <a:off x="0" y="0"/>
          <a:ext cx="0" cy="0"/>
          <a:chOff x="0" y="0"/>
          <a:chExt cx="0" cy="0"/>
        </a:xfrm>
      </p:grpSpPr>
      <p:sp>
        <p:nvSpPr>
          <p:cNvPr id="6" name="Rectangle 17"/>
          <p:cNvSpPr>
            <a:spLocks/>
          </p:cNvSpPr>
          <p:nvPr userDrawn="1"/>
        </p:nvSpPr>
        <p:spPr bwMode="auto">
          <a:xfrm>
            <a:off x="1" y="6998400"/>
            <a:ext cx="14630398" cy="1231200"/>
          </a:xfrm>
          <a:prstGeom prst="rect">
            <a:avLst/>
          </a:prstGeom>
          <a:solidFill>
            <a:schemeClr val="tx1"/>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sp>
        <p:nvSpPr>
          <p:cNvPr id="7" name="Line 21"/>
          <p:cNvSpPr>
            <a:spLocks noChangeShapeType="1"/>
          </p:cNvSpPr>
          <p:nvPr userDrawn="1"/>
        </p:nvSpPr>
        <p:spPr bwMode="auto">
          <a:xfrm flipH="1">
            <a:off x="0" y="6996113"/>
            <a:ext cx="14630400" cy="2287"/>
          </a:xfrm>
          <a:prstGeom prst="line">
            <a:avLst/>
          </a:prstGeom>
          <a:noFill/>
          <a:ln w="38100">
            <a:solidFill>
              <a:schemeClr val="accent3"/>
            </a:solidFill>
            <a:round/>
            <a:headEnd/>
            <a:tailEnd/>
          </a:ln>
          <a:extLst>
            <a:ext uri="{909E8E84-426E-40DD-AFC4-6F175D3DCCD1}">
              <a14:hiddenFill xmlns:a14="http://schemas.microsoft.com/office/drawing/2010/main" xmlns="">
                <a:noFill/>
              </a14:hiddenFill>
            </a:ext>
          </a:extLst>
        </p:spPr>
        <p:txBody>
          <a:bodyPr lIns="0" tIns="0" rIns="0" bIns="0"/>
          <a:lstStyle/>
          <a:p>
            <a:endParaRPr lang="en-US" sz="2592" dirty="0"/>
          </a:p>
        </p:txBody>
      </p:sp>
      <p:sp>
        <p:nvSpPr>
          <p:cNvPr id="2" name="Title 1"/>
          <p:cNvSpPr>
            <a:spLocks noGrp="1"/>
          </p:cNvSpPr>
          <p:nvPr>
            <p:ph type="title" hasCustomPrompt="1"/>
          </p:nvPr>
        </p:nvSpPr>
        <p:spPr/>
        <p:txBody>
          <a:bodyPr/>
          <a:lstStyle/>
          <a:p>
            <a:r>
              <a:rPr lang="en-US" dirty="0"/>
              <a:t>Click to enter headline</a:t>
            </a:r>
            <a:endParaRPr lang="de-DE" dirty="0"/>
          </a:p>
        </p:txBody>
      </p:sp>
      <p:sp>
        <p:nvSpPr>
          <p:cNvPr id="8" name="Content Placeholder 7"/>
          <p:cNvSpPr>
            <a:spLocks noGrp="1"/>
          </p:cNvSpPr>
          <p:nvPr>
            <p:ph sz="quarter" idx="13" hasCustomPrompt="1"/>
          </p:nvPr>
        </p:nvSpPr>
        <p:spPr>
          <a:xfrm>
            <a:off x="864000" y="7211136"/>
            <a:ext cx="11232000" cy="777600"/>
          </a:xfrm>
        </p:spPr>
        <p:txBody>
          <a:bodyPr anchor="ct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enter subtext</a:t>
            </a:r>
            <a:endParaRPr lang="de-DE" dirty="0"/>
          </a:p>
        </p:txBody>
      </p:sp>
      <p:pic>
        <p:nvPicPr>
          <p:cNvPr id="11" name="Picture 10"/>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12561404" y="7211136"/>
            <a:ext cx="1658485" cy="77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12" name="Rectangle 11"/>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3" name="Rectangle 12"/>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4" name="Rectangle 13"/>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3850788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Headline+Content+Subtext">
    <p:spTree>
      <p:nvGrpSpPr>
        <p:cNvPr id="1" name=""/>
        <p:cNvGrpSpPr/>
        <p:nvPr/>
      </p:nvGrpSpPr>
      <p:grpSpPr>
        <a:xfrm>
          <a:off x="0" y="0"/>
          <a:ext cx="0" cy="0"/>
          <a:chOff x="0" y="0"/>
          <a:chExt cx="0" cy="0"/>
        </a:xfrm>
      </p:grpSpPr>
      <p:sp>
        <p:nvSpPr>
          <p:cNvPr id="6" name="Rectangle 17"/>
          <p:cNvSpPr>
            <a:spLocks/>
          </p:cNvSpPr>
          <p:nvPr userDrawn="1"/>
        </p:nvSpPr>
        <p:spPr bwMode="auto">
          <a:xfrm>
            <a:off x="1" y="6998400"/>
            <a:ext cx="14630398" cy="1231200"/>
          </a:xfrm>
          <a:prstGeom prst="rect">
            <a:avLst/>
          </a:prstGeom>
          <a:solidFill>
            <a:schemeClr val="tx1"/>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sp>
        <p:nvSpPr>
          <p:cNvPr id="7" name="Line 21"/>
          <p:cNvSpPr>
            <a:spLocks noChangeShapeType="1"/>
          </p:cNvSpPr>
          <p:nvPr userDrawn="1"/>
        </p:nvSpPr>
        <p:spPr bwMode="auto">
          <a:xfrm flipH="1">
            <a:off x="0" y="6996113"/>
            <a:ext cx="14630400" cy="2287"/>
          </a:xfrm>
          <a:prstGeom prst="line">
            <a:avLst/>
          </a:prstGeom>
          <a:noFill/>
          <a:ln w="38100">
            <a:solidFill>
              <a:schemeClr val="accent3"/>
            </a:solidFill>
            <a:round/>
            <a:headEnd/>
            <a:tailEnd/>
          </a:ln>
          <a:extLst>
            <a:ext uri="{909E8E84-426E-40DD-AFC4-6F175D3DCCD1}">
              <a14:hiddenFill xmlns:a14="http://schemas.microsoft.com/office/drawing/2010/main" xmlns="">
                <a:noFill/>
              </a14:hiddenFill>
            </a:ext>
          </a:extLst>
        </p:spPr>
        <p:txBody>
          <a:bodyPr lIns="0" tIns="0" rIns="0" bIns="0"/>
          <a:lstStyle/>
          <a:p>
            <a:endParaRPr lang="en-US" sz="2592" dirty="0"/>
          </a:p>
        </p:txBody>
      </p:sp>
      <p:sp>
        <p:nvSpPr>
          <p:cNvPr id="2" name="Title 1"/>
          <p:cNvSpPr>
            <a:spLocks noGrp="1"/>
          </p:cNvSpPr>
          <p:nvPr>
            <p:ph type="title" hasCustomPrompt="1"/>
          </p:nvPr>
        </p:nvSpPr>
        <p:spPr/>
        <p:txBody>
          <a:bodyPr/>
          <a:lstStyle/>
          <a:p>
            <a:r>
              <a:rPr lang="en-US" dirty="0"/>
              <a:t>Click to enter headline</a:t>
            </a:r>
            <a:endParaRPr lang="de-DE" dirty="0"/>
          </a:p>
        </p:txBody>
      </p:sp>
      <p:sp>
        <p:nvSpPr>
          <p:cNvPr id="9" name="Content Placeholder 8"/>
          <p:cNvSpPr>
            <a:spLocks noGrp="1"/>
          </p:cNvSpPr>
          <p:nvPr>
            <p:ph sz="quarter" idx="12" hasCustomPrompt="1"/>
          </p:nvPr>
        </p:nvSpPr>
        <p:spPr>
          <a:xfrm>
            <a:off x="864000" y="1944000"/>
            <a:ext cx="13248000" cy="4795200"/>
          </a:xfrm>
        </p:spPr>
        <p:txBody>
          <a:bodyPr/>
          <a:lstStyle>
            <a:lvl5pPr>
              <a:defRPr/>
            </a:lvl5p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de-DE" dirty="0"/>
          </a:p>
        </p:txBody>
      </p:sp>
      <p:sp>
        <p:nvSpPr>
          <p:cNvPr id="8" name="Content Placeholder 7"/>
          <p:cNvSpPr>
            <a:spLocks noGrp="1"/>
          </p:cNvSpPr>
          <p:nvPr>
            <p:ph sz="quarter" idx="13" hasCustomPrompt="1"/>
          </p:nvPr>
        </p:nvSpPr>
        <p:spPr>
          <a:xfrm>
            <a:off x="864000" y="7211136"/>
            <a:ext cx="11232000" cy="777600"/>
          </a:xfrm>
        </p:spPr>
        <p:txBody>
          <a:bodyPr anchor="ct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enter subtext</a:t>
            </a:r>
            <a:endParaRPr lang="de-DE" dirty="0"/>
          </a:p>
        </p:txBody>
      </p:sp>
      <p:pic>
        <p:nvPicPr>
          <p:cNvPr id="11" name="Picture 10"/>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12561404" y="7211136"/>
            <a:ext cx="1658485" cy="77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12" name="Rectangle 11"/>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3" name="Rectangle 12"/>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4" name="Rectangle 13"/>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305496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Headline+2xContent+Subtext">
    <p:spTree>
      <p:nvGrpSpPr>
        <p:cNvPr id="1" name=""/>
        <p:cNvGrpSpPr/>
        <p:nvPr/>
      </p:nvGrpSpPr>
      <p:grpSpPr>
        <a:xfrm>
          <a:off x="0" y="0"/>
          <a:ext cx="0" cy="0"/>
          <a:chOff x="0" y="0"/>
          <a:chExt cx="0" cy="0"/>
        </a:xfrm>
      </p:grpSpPr>
      <p:sp>
        <p:nvSpPr>
          <p:cNvPr id="6" name="Rectangle 17"/>
          <p:cNvSpPr>
            <a:spLocks/>
          </p:cNvSpPr>
          <p:nvPr userDrawn="1"/>
        </p:nvSpPr>
        <p:spPr bwMode="auto">
          <a:xfrm>
            <a:off x="1" y="6998400"/>
            <a:ext cx="14630398" cy="1231200"/>
          </a:xfrm>
          <a:prstGeom prst="rect">
            <a:avLst/>
          </a:prstGeom>
          <a:solidFill>
            <a:schemeClr val="tx1"/>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sp>
        <p:nvSpPr>
          <p:cNvPr id="7" name="Line 21"/>
          <p:cNvSpPr>
            <a:spLocks noChangeShapeType="1"/>
          </p:cNvSpPr>
          <p:nvPr userDrawn="1"/>
        </p:nvSpPr>
        <p:spPr bwMode="auto">
          <a:xfrm flipH="1">
            <a:off x="0" y="6996113"/>
            <a:ext cx="14630400" cy="2287"/>
          </a:xfrm>
          <a:prstGeom prst="line">
            <a:avLst/>
          </a:prstGeom>
          <a:noFill/>
          <a:ln w="38100">
            <a:solidFill>
              <a:schemeClr val="accent3"/>
            </a:solidFill>
            <a:round/>
            <a:headEnd/>
            <a:tailEnd/>
          </a:ln>
          <a:extLst>
            <a:ext uri="{909E8E84-426E-40DD-AFC4-6F175D3DCCD1}">
              <a14:hiddenFill xmlns:a14="http://schemas.microsoft.com/office/drawing/2010/main" xmlns="">
                <a:noFill/>
              </a14:hiddenFill>
            </a:ext>
          </a:extLst>
        </p:spPr>
        <p:txBody>
          <a:bodyPr lIns="0" tIns="0" rIns="0" bIns="0"/>
          <a:lstStyle/>
          <a:p>
            <a:endParaRPr lang="en-US" sz="2592" dirty="0"/>
          </a:p>
        </p:txBody>
      </p:sp>
      <p:sp>
        <p:nvSpPr>
          <p:cNvPr id="2" name="Title 1"/>
          <p:cNvSpPr>
            <a:spLocks noGrp="1"/>
          </p:cNvSpPr>
          <p:nvPr>
            <p:ph type="title" hasCustomPrompt="1"/>
          </p:nvPr>
        </p:nvSpPr>
        <p:spPr/>
        <p:txBody>
          <a:bodyPr/>
          <a:lstStyle/>
          <a:p>
            <a:r>
              <a:rPr lang="en-US" dirty="0"/>
              <a:t>Click to enter headline</a:t>
            </a:r>
            <a:endParaRPr lang="de-DE" dirty="0"/>
          </a:p>
        </p:txBody>
      </p:sp>
      <p:sp>
        <p:nvSpPr>
          <p:cNvPr id="9" name="Content Placeholder 8"/>
          <p:cNvSpPr>
            <a:spLocks noGrp="1"/>
          </p:cNvSpPr>
          <p:nvPr>
            <p:ph sz="quarter" idx="12" hasCustomPrompt="1"/>
          </p:nvPr>
        </p:nvSpPr>
        <p:spPr>
          <a:xfrm>
            <a:off x="864000" y="1944000"/>
            <a:ext cx="6480000" cy="4795200"/>
          </a:xfrm>
        </p:spPr>
        <p:txBody>
          <a:bodyPr/>
          <a:lstStyle>
            <a:lvl1pPr>
              <a:defRPr/>
            </a:lvl1pPr>
            <a:lvl5pPr>
              <a:defRPr/>
            </a:lvl5p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US" dirty="0"/>
          </a:p>
          <a:p>
            <a:pPr lvl="4"/>
            <a:endParaRPr lang="en-US" dirty="0"/>
          </a:p>
          <a:p>
            <a:pPr lvl="4"/>
            <a:endParaRPr lang="en-US" dirty="0"/>
          </a:p>
          <a:p>
            <a:pPr lvl="4"/>
            <a:endParaRPr lang="de-DE" dirty="0"/>
          </a:p>
        </p:txBody>
      </p:sp>
      <p:sp>
        <p:nvSpPr>
          <p:cNvPr id="8" name="Content Placeholder 7"/>
          <p:cNvSpPr>
            <a:spLocks noGrp="1"/>
          </p:cNvSpPr>
          <p:nvPr>
            <p:ph sz="quarter" idx="13" hasCustomPrompt="1"/>
          </p:nvPr>
        </p:nvSpPr>
        <p:spPr>
          <a:xfrm>
            <a:off x="864000" y="7211136"/>
            <a:ext cx="11232000" cy="777600"/>
          </a:xfrm>
        </p:spPr>
        <p:txBody>
          <a:bodyPr anchor="ct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enter subtext</a:t>
            </a:r>
            <a:endParaRPr lang="de-DE" dirty="0"/>
          </a:p>
        </p:txBody>
      </p:sp>
      <p:pic>
        <p:nvPicPr>
          <p:cNvPr id="11" name="Picture 10"/>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12561404" y="7211136"/>
            <a:ext cx="1658485" cy="77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4" name="Content Placeholder 3"/>
          <p:cNvSpPr>
            <a:spLocks noGrp="1"/>
          </p:cNvSpPr>
          <p:nvPr>
            <p:ph sz="quarter" idx="14" hasCustomPrompt="1"/>
          </p:nvPr>
        </p:nvSpPr>
        <p:spPr>
          <a:xfrm>
            <a:off x="7546341" y="1936243"/>
            <a:ext cx="6480000" cy="4795200"/>
          </a:xfrm>
        </p:spPr>
        <p:txBody>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Rectangle 9"/>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2" name="Rectangle 11"/>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3" name="Rectangle 12"/>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Tree>
    <p:extLst>
      <p:ext uri="{BB962C8B-B14F-4D97-AF65-F5344CB8AC3E}">
        <p14:creationId xmlns:p14="http://schemas.microsoft.com/office/powerpoint/2010/main" xmlns="" val="159378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 Statement free">
    <p:spTree>
      <p:nvGrpSpPr>
        <p:cNvPr id="1" name=""/>
        <p:cNvGrpSpPr/>
        <p:nvPr/>
      </p:nvGrpSpPr>
      <p:grpSpPr>
        <a:xfrm>
          <a:off x="0" y="0"/>
          <a:ext cx="0" cy="0"/>
          <a:chOff x="0" y="0"/>
          <a:chExt cx="0" cy="0"/>
        </a:xfrm>
      </p:grpSpPr>
      <p:pic>
        <p:nvPicPr>
          <p:cNvPr id="3" name="Picture 2" descr="Background_PowerPoint.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
            <a:ext cx="14760448" cy="8307180"/>
          </a:xfrm>
          <a:prstGeom prst="rect">
            <a:avLst/>
          </a:prstGeom>
        </p:spPr>
      </p:pic>
      <p:sp>
        <p:nvSpPr>
          <p:cNvPr id="2" name="Title 1"/>
          <p:cNvSpPr>
            <a:spLocks noGrp="1"/>
          </p:cNvSpPr>
          <p:nvPr>
            <p:ph type="title" hasCustomPrompt="1"/>
          </p:nvPr>
        </p:nvSpPr>
        <p:spPr>
          <a:xfrm>
            <a:off x="2880000" y="1684800"/>
            <a:ext cx="9216000" cy="518400"/>
          </a:xfrm>
          <a:prstGeom prst="rect">
            <a:avLst/>
          </a:prstGeom>
        </p:spPr>
        <p:txBody>
          <a:bodyPr vert="horz" lIns="0" tIns="0" rIns="0" bIns="0" rtlCol="0" anchor="ctr" anchorCtr="0">
            <a:noAutofit/>
          </a:bodyPr>
          <a:lstStyle>
            <a:lvl1pPr algn="ctr">
              <a:defRPr lang="de-DE" sz="3456" b="1" cap="all" baseline="0">
                <a:solidFill>
                  <a:schemeClr val="accent3"/>
                </a:solidFill>
              </a:defRPr>
            </a:lvl1pPr>
          </a:lstStyle>
          <a:p>
            <a:pPr marL="0" lvl="0" indent="0">
              <a:lnSpc>
                <a:spcPct val="120000"/>
              </a:lnSpc>
            </a:pPr>
            <a:r>
              <a:rPr lang="en-US" dirty="0"/>
              <a:t>Click to Enter Statement</a:t>
            </a:r>
            <a:endParaRPr lang="de-DE" dirty="0"/>
          </a:p>
        </p:txBody>
      </p:sp>
      <p:pic>
        <p:nvPicPr>
          <p:cNvPr id="4" name="Picture 3" descr="D:\Organisation\CI\XRite-Pantone_greygrey.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561404" y="518400"/>
            <a:ext cx="1666757" cy="77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872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E7417A"/>
                </a:solidFill>
                <a:latin typeface="HelveticaNeue-Light"/>
                <a:cs typeface="HelveticaNeue-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DCE8C44-34E9-2044-B094-262F96160111}" type="datetime1">
              <a:rPr lang="en-US" smtClean="0"/>
              <a:pPr/>
              <a:t>10/16/2020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E7417A"/>
                </a:solidFill>
                <a:latin typeface="HelveticaNeue-Light"/>
                <a:cs typeface="HelveticaNeue-Light"/>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9876F00-499F-1B40-898E-4CC23551737E}" type="datetime1">
              <a:rPr lang="en-US" smtClean="0"/>
              <a:pPr/>
              <a:t>10/16/2020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E7417A"/>
                </a:solidFill>
                <a:latin typeface="HelveticaNeue-Light"/>
                <a:cs typeface="HelveticaNeue-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8349A6B-5402-144E-97AD-4CCED6D427D8}" type="datetime1">
              <a:rPr lang="en-US" smtClean="0"/>
              <a:pPr/>
              <a:t>10/16/2020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6B8C716-C518-ED40-AF7B-9BC4155AC69C}" type="datetime1">
              <a:rPr lang="en-US" smtClean="0"/>
              <a:pPr/>
              <a:t>10/16/2020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0" name="Picture 9" descr="DrupaPowerPoint_NoTextRev.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53"/>
          <a:stretch/>
        </p:blipFill>
        <p:spPr>
          <a:xfrm>
            <a:off x="0" y="0"/>
            <a:ext cx="14630400" cy="8229600"/>
          </a:xfrm>
          <a:prstGeom prst="rect">
            <a:avLst/>
          </a:prstGeom>
        </p:spPr>
      </p:pic>
      <p:sp>
        <p:nvSpPr>
          <p:cNvPr id="8" name="Rectangle 14"/>
          <p:cNvSpPr/>
          <p:nvPr userDrawn="1"/>
        </p:nvSpPr>
        <p:spPr>
          <a:xfrm>
            <a:off x="4320000" y="2073599"/>
            <a:ext cx="7200000" cy="4406400"/>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9" name="Rectangle 14"/>
          <p:cNvSpPr/>
          <p:nvPr userDrawn="1"/>
        </p:nvSpPr>
        <p:spPr>
          <a:xfrm>
            <a:off x="3888000" y="1944001"/>
            <a:ext cx="6912000" cy="4018788"/>
          </a:xfrm>
          <a:prstGeom prst="rect">
            <a:avLst/>
          </a:pr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pic>
        <p:nvPicPr>
          <p:cNvPr id="21" name="Picture 3" descr="D:\Organisation\CI\XRite-Pantone_greygrey.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4895664" y="2851199"/>
            <a:ext cx="5472000" cy="1296000"/>
          </a:xfrm>
        </p:spPr>
        <p:txBody>
          <a:bodyPr anchor="b">
            <a:noAutofit/>
          </a:bodyPr>
          <a:lstStyle>
            <a:lvl1pPr algn="r">
              <a:defRPr cap="all" baseline="0">
                <a:solidFill>
                  <a:schemeClr val="bg1"/>
                </a:solidFill>
              </a:defRPr>
            </a:lvl1pPr>
          </a:lstStyle>
          <a:p>
            <a:r>
              <a:rPr lang="en-US" dirty="0"/>
              <a:t>Click to enter presentation title</a:t>
            </a:r>
            <a:endParaRPr lang="de-DE" dirty="0"/>
          </a:p>
        </p:txBody>
      </p:sp>
      <p:sp>
        <p:nvSpPr>
          <p:cNvPr id="13" name="Text Placeholder 12"/>
          <p:cNvSpPr>
            <a:spLocks noGrp="1"/>
          </p:cNvSpPr>
          <p:nvPr>
            <p:ph type="body" sz="quarter" idx="12" hasCustomPrompt="1"/>
          </p:nvPr>
        </p:nvSpPr>
        <p:spPr>
          <a:xfrm>
            <a:off x="4893885" y="4406400"/>
            <a:ext cx="5472000" cy="1296000"/>
          </a:xfrm>
        </p:spPr>
        <p:txBody>
          <a:bodyPr>
            <a:noAutofit/>
          </a:bodyPr>
          <a:lstStyle>
            <a:lvl1pPr algn="r">
              <a:defRPr sz="2880">
                <a:solidFill>
                  <a:schemeClr val="bg1"/>
                </a:solidFill>
              </a:defRPr>
            </a:lvl1pPr>
            <a:lvl2pPr>
              <a:defRPr sz="2880">
                <a:solidFill>
                  <a:schemeClr val="tx2"/>
                </a:solidFill>
              </a:defRPr>
            </a:lvl2pPr>
            <a:lvl3pPr>
              <a:defRPr sz="2880">
                <a:solidFill>
                  <a:schemeClr val="tx2"/>
                </a:solidFill>
              </a:defRPr>
            </a:lvl3pPr>
            <a:lvl4pPr>
              <a:defRPr sz="2880">
                <a:solidFill>
                  <a:schemeClr val="tx2"/>
                </a:solidFill>
              </a:defRPr>
            </a:lvl4pPr>
            <a:lvl5pPr>
              <a:defRPr sz="2880">
                <a:solidFill>
                  <a:schemeClr val="tx2"/>
                </a:solidFill>
              </a:defRPr>
            </a:lvl5pPr>
          </a:lstStyle>
          <a:p>
            <a:pPr lvl="0"/>
            <a:r>
              <a:rPr lang="en-US" dirty="0"/>
              <a:t>Click to enter presentation subtitle</a:t>
            </a:r>
            <a:endParaRPr lang="de-DE" dirty="0"/>
          </a:p>
        </p:txBody>
      </p:sp>
    </p:spTree>
    <p:extLst>
      <p:ext uri="{BB962C8B-B14F-4D97-AF65-F5344CB8AC3E}">
        <p14:creationId xmlns:p14="http://schemas.microsoft.com/office/powerpoint/2010/main" xmlns="" val="167830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resenter">
    <p:spTree>
      <p:nvGrpSpPr>
        <p:cNvPr id="1" name=""/>
        <p:cNvGrpSpPr/>
        <p:nvPr/>
      </p:nvGrpSpPr>
      <p:grpSpPr>
        <a:xfrm>
          <a:off x="0" y="0"/>
          <a:ext cx="0" cy="0"/>
          <a:chOff x="0" y="0"/>
          <a:chExt cx="0" cy="0"/>
        </a:xfrm>
      </p:grpSpPr>
      <p:sp>
        <p:nvSpPr>
          <p:cNvPr id="14" name="Rectangle 17"/>
          <p:cNvSpPr>
            <a:spLocks/>
          </p:cNvSpPr>
          <p:nvPr userDrawn="1"/>
        </p:nvSpPr>
        <p:spPr bwMode="auto">
          <a:xfrm>
            <a:off x="2015265" y="5054400"/>
            <a:ext cx="12615134" cy="3175200"/>
          </a:xfrm>
          <a:prstGeom prst="rect">
            <a:avLst/>
          </a:prstGeom>
          <a:solidFill>
            <a:schemeClr val="accent3"/>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pic>
        <p:nvPicPr>
          <p:cNvPr id="15" name="Picture 14"/>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12561404" y="7211136"/>
            <a:ext cx="1658485" cy="77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2" name="Title 1"/>
          <p:cNvSpPr>
            <a:spLocks noGrp="1"/>
          </p:cNvSpPr>
          <p:nvPr>
            <p:ph type="title" hasCustomPrompt="1"/>
          </p:nvPr>
        </p:nvSpPr>
        <p:spPr>
          <a:xfrm>
            <a:off x="2016000" y="2592000"/>
            <a:ext cx="12096000" cy="531838"/>
          </a:xfrm>
        </p:spPr>
        <p:txBody>
          <a:bodyPr>
            <a:noAutofit/>
          </a:bodyPr>
          <a:lstStyle>
            <a:lvl1pPr>
              <a:defRPr sz="2880" cap="none" baseline="0">
                <a:latin typeface="+mj-lt"/>
              </a:defRPr>
            </a:lvl1pPr>
          </a:lstStyle>
          <a:p>
            <a:r>
              <a:rPr lang="en-US" dirty="0"/>
              <a:t>Click here to enter presenters name</a:t>
            </a:r>
            <a:endParaRPr lang="de-DE" dirty="0"/>
          </a:p>
        </p:txBody>
      </p:sp>
      <p:sp>
        <p:nvSpPr>
          <p:cNvPr id="10" name="Rectangle 9"/>
          <p:cNvSpPr/>
          <p:nvPr userDrawn="1"/>
        </p:nvSpPr>
        <p:spPr>
          <a:xfrm>
            <a:off x="8640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1" name="Rectangle 10"/>
          <p:cNvSpPr/>
          <p:nvPr userDrawn="1"/>
        </p:nvSpPr>
        <p:spPr>
          <a:xfrm>
            <a:off x="5184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2" name="Rectangle 11"/>
          <p:cNvSpPr/>
          <p:nvPr userDrawn="1"/>
        </p:nvSpPr>
        <p:spPr>
          <a:xfrm>
            <a:off x="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3" name="Text Placeholder 12"/>
          <p:cNvSpPr>
            <a:spLocks noGrp="1"/>
          </p:cNvSpPr>
          <p:nvPr>
            <p:ph type="body" sz="quarter" idx="12" hasCustomPrompt="1"/>
          </p:nvPr>
        </p:nvSpPr>
        <p:spPr>
          <a:xfrm>
            <a:off x="2014221" y="3240000"/>
            <a:ext cx="12096000" cy="531838"/>
          </a:xfrm>
        </p:spPr>
        <p:txBody>
          <a:bodyPr>
            <a:noAutofit/>
          </a:bodyPr>
          <a:lstStyle>
            <a:lvl1pPr>
              <a:defRPr sz="2880" b="0" cap="none" baseline="0">
                <a:solidFill>
                  <a:schemeClr val="tx2"/>
                </a:solidFill>
                <a:latin typeface="+mj-lt"/>
              </a:defRPr>
            </a:lvl1pPr>
            <a:lvl2pPr>
              <a:defRPr sz="2880">
                <a:solidFill>
                  <a:schemeClr val="tx2"/>
                </a:solidFill>
              </a:defRPr>
            </a:lvl2pPr>
            <a:lvl3pPr>
              <a:defRPr sz="2880">
                <a:solidFill>
                  <a:schemeClr val="tx2"/>
                </a:solidFill>
              </a:defRPr>
            </a:lvl3pPr>
            <a:lvl4pPr>
              <a:defRPr sz="2880">
                <a:solidFill>
                  <a:schemeClr val="tx2"/>
                </a:solidFill>
              </a:defRPr>
            </a:lvl4pPr>
            <a:lvl5pPr>
              <a:defRPr sz="2880">
                <a:solidFill>
                  <a:schemeClr val="tx2"/>
                </a:solidFill>
              </a:defRPr>
            </a:lvl5pPr>
          </a:lstStyle>
          <a:p>
            <a:pPr lvl="0"/>
            <a:r>
              <a:rPr lang="en-US" dirty="0"/>
              <a:t>Click to enter presenters job title</a:t>
            </a:r>
            <a:endParaRPr lang="de-DE" dirty="0"/>
          </a:p>
        </p:txBody>
      </p:sp>
    </p:spTree>
    <p:extLst>
      <p:ext uri="{BB962C8B-B14F-4D97-AF65-F5344CB8AC3E}">
        <p14:creationId xmlns:p14="http://schemas.microsoft.com/office/powerpoint/2010/main" xmlns="" val="218648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Title">
    <p:spTree>
      <p:nvGrpSpPr>
        <p:cNvPr id="1" name=""/>
        <p:cNvGrpSpPr/>
        <p:nvPr/>
      </p:nvGrpSpPr>
      <p:grpSpPr>
        <a:xfrm>
          <a:off x="0" y="0"/>
          <a:ext cx="0" cy="0"/>
          <a:chOff x="0" y="0"/>
          <a:chExt cx="0" cy="0"/>
        </a:xfrm>
      </p:grpSpPr>
      <p:sp>
        <p:nvSpPr>
          <p:cNvPr id="14" name="Rectangle 17"/>
          <p:cNvSpPr>
            <a:spLocks/>
          </p:cNvSpPr>
          <p:nvPr userDrawn="1"/>
        </p:nvSpPr>
        <p:spPr bwMode="auto">
          <a:xfrm>
            <a:off x="2" y="0"/>
            <a:ext cx="6912000" cy="8229600"/>
          </a:xfrm>
          <a:prstGeom prst="rect">
            <a:avLst/>
          </a:prstGeom>
          <a:solidFill>
            <a:schemeClr val="accent3"/>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pic>
        <p:nvPicPr>
          <p:cNvPr id="15" name="Picture 14"/>
          <p:cNvPicPr>
            <a:picLocks noChangeAspect="1" noChangeArrowheads="1"/>
          </p:cNvPicPr>
          <p:nvPr userDrawn="1"/>
        </p:nvPicPr>
        <p:blipFill>
          <a:blip r:embed="rId2" cstate="screen">
            <a:extLst>
              <a:ext uri="{28A0092B-C50C-407E-A947-70E740481C1C}">
                <a14:useLocalDpi xmlns:a14="http://schemas.microsoft.com/office/drawing/2010/main" xmlns=""/>
              </a:ext>
            </a:extLst>
          </a:blip>
          <a:srcRect/>
          <a:stretch>
            <a:fillRect/>
          </a:stretch>
        </p:blipFill>
        <p:spPr bwMode="auto">
          <a:xfrm>
            <a:off x="12561404" y="7211136"/>
            <a:ext cx="1658485" cy="77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chemeClr val="tx1"/>
                </a:solidFill>
                <a:round/>
                <a:headEnd/>
                <a:tailEnd/>
              </a14:hiddenLine>
            </a:ext>
          </a:extLst>
        </p:spPr>
      </p:pic>
      <p:sp>
        <p:nvSpPr>
          <p:cNvPr id="2" name="Title 1"/>
          <p:cNvSpPr>
            <a:spLocks noGrp="1"/>
          </p:cNvSpPr>
          <p:nvPr>
            <p:ph type="title" hasCustomPrompt="1"/>
          </p:nvPr>
        </p:nvSpPr>
        <p:spPr>
          <a:xfrm>
            <a:off x="863104" y="4147200"/>
            <a:ext cx="4896000" cy="2980800"/>
          </a:xfrm>
        </p:spPr>
        <p:txBody>
          <a:bodyPr anchor="b"/>
          <a:lstStyle>
            <a:lvl1pPr algn="r">
              <a:defRPr>
                <a:solidFill>
                  <a:schemeClr val="bg1"/>
                </a:solidFill>
              </a:defRPr>
            </a:lvl1pPr>
          </a:lstStyle>
          <a:p>
            <a:r>
              <a:rPr lang="en-US" dirty="0"/>
              <a:t>Click to enter section title</a:t>
            </a:r>
            <a:endParaRPr lang="de-DE" dirty="0"/>
          </a:p>
        </p:txBody>
      </p:sp>
      <p:sp>
        <p:nvSpPr>
          <p:cNvPr id="10" name="Rectangle 9"/>
          <p:cNvSpPr/>
          <p:nvPr userDrawn="1"/>
        </p:nvSpPr>
        <p:spPr>
          <a:xfrm>
            <a:off x="13190400" y="777600"/>
            <a:ext cx="921600" cy="8294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1" name="Rectangle 10"/>
          <p:cNvSpPr/>
          <p:nvPr userDrawn="1"/>
        </p:nvSpPr>
        <p:spPr>
          <a:xfrm>
            <a:off x="12844800" y="1607040"/>
            <a:ext cx="345600" cy="31104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2" name="Rectangle 11"/>
          <p:cNvSpPr/>
          <p:nvPr userDrawn="1"/>
        </p:nvSpPr>
        <p:spPr>
          <a:xfrm>
            <a:off x="12326400" y="0"/>
            <a:ext cx="1440000" cy="1296000"/>
          </a:xfrm>
          <a:prstGeom prst="rect">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592"/>
          </a:p>
        </p:txBody>
      </p:sp>
      <p:sp>
        <p:nvSpPr>
          <p:cNvPr id="16" name="Rectangle 14"/>
          <p:cNvSpPr/>
          <p:nvPr userDrawn="1"/>
        </p:nvSpPr>
        <p:spPr>
          <a:xfrm>
            <a:off x="0" y="0"/>
            <a:ext cx="6336000" cy="7516800"/>
          </a:xfrm>
          <a:custGeom>
            <a:avLst/>
            <a:gdLst>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4" fmla="*/ 0 w 3960000"/>
              <a:gd name="connsiteY4" fmla="*/ 0 h 5400000"/>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4" fmla="*/ 91440 w 3960000"/>
              <a:gd name="connsiteY4" fmla="*/ 91440 h 5400000"/>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0" fmla="*/ 3960000 w 3960000"/>
              <a:gd name="connsiteY0" fmla="*/ 0 h 5400000"/>
              <a:gd name="connsiteX1" fmla="*/ 3960000 w 3960000"/>
              <a:gd name="connsiteY1" fmla="*/ 5400000 h 5400000"/>
              <a:gd name="connsiteX2" fmla="*/ 0 w 3960000"/>
              <a:gd name="connsiteY2" fmla="*/ 5400000 h 5400000"/>
            </a:gdLst>
            <a:ahLst/>
            <a:cxnLst>
              <a:cxn ang="0">
                <a:pos x="connsiteX0" y="connsiteY0"/>
              </a:cxn>
              <a:cxn ang="0">
                <a:pos x="connsiteX1" y="connsiteY1"/>
              </a:cxn>
              <a:cxn ang="0">
                <a:pos x="connsiteX2" y="connsiteY2"/>
              </a:cxn>
            </a:cxnLst>
            <a:rect l="l" t="t" r="r" b="b"/>
            <a:pathLst>
              <a:path w="3960000" h="5400000">
                <a:moveTo>
                  <a:pt x="3960000" y="0"/>
                </a:moveTo>
                <a:lnTo>
                  <a:pt x="3960000" y="5400000"/>
                </a:lnTo>
                <a:lnTo>
                  <a:pt x="0" y="5400000"/>
                </a:lnTo>
              </a:path>
            </a:pathLst>
          </a:cu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5" name="Text Placeholder 4"/>
          <p:cNvSpPr>
            <a:spLocks noGrp="1"/>
          </p:cNvSpPr>
          <p:nvPr>
            <p:ph type="body" sz="quarter" idx="12" hasCustomPrompt="1"/>
          </p:nvPr>
        </p:nvSpPr>
        <p:spPr>
          <a:xfrm>
            <a:off x="7488000" y="2592000"/>
            <a:ext cx="6624000" cy="4536000"/>
          </a:xfrm>
        </p:spPr>
        <p:txBody>
          <a:bodyPr anchor="b"/>
          <a:lstStyle>
            <a:lvl1pPr>
              <a:defRPr sz="2880" baseline="0"/>
            </a:lvl1pPr>
            <a:lvl2pPr>
              <a:defRPr sz="2880"/>
            </a:lvl2pPr>
            <a:lvl3pPr>
              <a:defRPr sz="2880"/>
            </a:lvl3pPr>
            <a:lvl4pPr>
              <a:defRPr sz="2880"/>
            </a:lvl4pPr>
            <a:lvl5pPr>
              <a:defRPr sz="2880"/>
            </a:lvl5pPr>
          </a:lstStyle>
          <a:p>
            <a:pPr lvl="0"/>
            <a:r>
              <a:rPr lang="en-US" dirty="0"/>
              <a:t>Click to enter subsections or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pic>
        <p:nvPicPr>
          <p:cNvPr id="17" name="Picture 3" descr="D:\Organisation\CI\XRite-Pantone_greygrey.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0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ubsectionTitle">
    <p:spTree>
      <p:nvGrpSpPr>
        <p:cNvPr id="1" name=""/>
        <p:cNvGrpSpPr/>
        <p:nvPr/>
      </p:nvGrpSpPr>
      <p:grpSpPr>
        <a:xfrm>
          <a:off x="0" y="0"/>
          <a:ext cx="0" cy="0"/>
          <a:chOff x="0" y="0"/>
          <a:chExt cx="0" cy="0"/>
        </a:xfrm>
      </p:grpSpPr>
      <p:sp>
        <p:nvSpPr>
          <p:cNvPr id="10" name="Rectangle 17"/>
          <p:cNvSpPr>
            <a:spLocks/>
          </p:cNvSpPr>
          <p:nvPr userDrawn="1"/>
        </p:nvSpPr>
        <p:spPr bwMode="auto">
          <a:xfrm>
            <a:off x="576000" y="0"/>
            <a:ext cx="13536944" cy="6739200"/>
          </a:xfrm>
          <a:prstGeom prst="rect">
            <a:avLst/>
          </a:prstGeom>
          <a:solidFill>
            <a:schemeClr val="accent3"/>
          </a:solidFill>
          <a:ln>
            <a:noFill/>
          </a:ln>
          <a:extLst/>
        </p:spPr>
        <p:txBody>
          <a:bodyPr lIns="0" tIns="0" rIns="0" bIns="0"/>
          <a:lstStyle>
            <a:lvl1pPr eaLnBrk="0" hangingPunct="0">
              <a:defRPr sz="900">
                <a:solidFill>
                  <a:srgbClr val="000000"/>
                </a:solidFill>
                <a:latin typeface="Gill Sans" charset="0"/>
                <a:ea typeface="ヒラギノ角ゴ ProN W3" charset="-128"/>
                <a:sym typeface="Gill Sans" charset="0"/>
              </a:defRPr>
            </a:lvl1pPr>
            <a:lvl2pPr marL="742950" indent="-285750" eaLnBrk="0" hangingPunct="0">
              <a:defRPr sz="900">
                <a:solidFill>
                  <a:srgbClr val="000000"/>
                </a:solidFill>
                <a:latin typeface="Gill Sans" charset="0"/>
                <a:ea typeface="ヒラギノ角ゴ ProN W3" charset="-128"/>
                <a:sym typeface="Gill Sans" charset="0"/>
              </a:defRPr>
            </a:lvl2pPr>
            <a:lvl3pPr marL="1143000" indent="-228600" eaLnBrk="0" hangingPunct="0">
              <a:defRPr sz="900">
                <a:solidFill>
                  <a:srgbClr val="000000"/>
                </a:solidFill>
                <a:latin typeface="Gill Sans" charset="0"/>
                <a:ea typeface="ヒラギノ角ゴ ProN W3" charset="-128"/>
                <a:sym typeface="Gill Sans" charset="0"/>
              </a:defRPr>
            </a:lvl3pPr>
            <a:lvl4pPr marL="1600200" indent="-228600" eaLnBrk="0" hangingPunct="0">
              <a:defRPr sz="900">
                <a:solidFill>
                  <a:srgbClr val="000000"/>
                </a:solidFill>
                <a:latin typeface="Gill Sans" charset="0"/>
                <a:ea typeface="ヒラギノ角ゴ ProN W3" charset="-128"/>
                <a:sym typeface="Gill Sans" charset="0"/>
              </a:defRPr>
            </a:lvl4pPr>
            <a:lvl5pPr marL="2057400" indent="-228600" eaLnBrk="0" hangingPunct="0">
              <a:defRPr sz="9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900">
                <a:solidFill>
                  <a:srgbClr val="000000"/>
                </a:solidFill>
                <a:latin typeface="Gill Sans" charset="0"/>
                <a:ea typeface="ヒラギノ角ゴ ProN W3" charset="-128"/>
                <a:sym typeface="Gill Sans" charset="0"/>
              </a:defRPr>
            </a:lvl9pPr>
          </a:lstStyle>
          <a:p>
            <a:pPr eaLnBrk="1" hangingPunct="1">
              <a:defRPr/>
            </a:pPr>
            <a:endParaRPr lang="en-US" altLang="en-US" sz="1296" dirty="0"/>
          </a:p>
        </p:txBody>
      </p:sp>
      <p:sp>
        <p:nvSpPr>
          <p:cNvPr id="11" name="Rectangle 14"/>
          <p:cNvSpPr/>
          <p:nvPr userDrawn="1"/>
        </p:nvSpPr>
        <p:spPr>
          <a:xfrm>
            <a:off x="-1" y="0"/>
            <a:ext cx="13536866" cy="6220800"/>
          </a:xfrm>
          <a:custGeom>
            <a:avLst/>
            <a:gdLst>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4" fmla="*/ 0 w 3960000"/>
              <a:gd name="connsiteY4" fmla="*/ 0 h 5400000"/>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4" fmla="*/ 91440 w 3960000"/>
              <a:gd name="connsiteY4" fmla="*/ 91440 h 5400000"/>
              <a:gd name="connsiteX0" fmla="*/ 0 w 3960000"/>
              <a:gd name="connsiteY0" fmla="*/ 0 h 5400000"/>
              <a:gd name="connsiteX1" fmla="*/ 3960000 w 3960000"/>
              <a:gd name="connsiteY1" fmla="*/ 0 h 5400000"/>
              <a:gd name="connsiteX2" fmla="*/ 3960000 w 3960000"/>
              <a:gd name="connsiteY2" fmla="*/ 5400000 h 5400000"/>
              <a:gd name="connsiteX3" fmla="*/ 0 w 3960000"/>
              <a:gd name="connsiteY3" fmla="*/ 5400000 h 5400000"/>
              <a:gd name="connsiteX0" fmla="*/ 3960000 w 3960000"/>
              <a:gd name="connsiteY0" fmla="*/ 0 h 5400000"/>
              <a:gd name="connsiteX1" fmla="*/ 3960000 w 3960000"/>
              <a:gd name="connsiteY1" fmla="*/ 5400000 h 5400000"/>
              <a:gd name="connsiteX2" fmla="*/ 0 w 3960000"/>
              <a:gd name="connsiteY2" fmla="*/ 5400000 h 5400000"/>
            </a:gdLst>
            <a:ahLst/>
            <a:cxnLst>
              <a:cxn ang="0">
                <a:pos x="connsiteX0" y="connsiteY0"/>
              </a:cxn>
              <a:cxn ang="0">
                <a:pos x="connsiteX1" y="connsiteY1"/>
              </a:cxn>
              <a:cxn ang="0">
                <a:pos x="connsiteX2" y="connsiteY2"/>
              </a:cxn>
            </a:cxnLst>
            <a:rect l="l" t="t" r="r" b="b"/>
            <a:pathLst>
              <a:path w="3960000" h="5400000">
                <a:moveTo>
                  <a:pt x="3960000" y="0"/>
                </a:moveTo>
                <a:lnTo>
                  <a:pt x="3960000" y="5400000"/>
                </a:lnTo>
                <a:lnTo>
                  <a:pt x="0" y="5400000"/>
                </a:lnTo>
              </a:path>
            </a:pathLst>
          </a:custGeom>
          <a:no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p>
        </p:txBody>
      </p:sp>
      <p:sp>
        <p:nvSpPr>
          <p:cNvPr id="2" name="Title 1"/>
          <p:cNvSpPr>
            <a:spLocks noGrp="1"/>
          </p:cNvSpPr>
          <p:nvPr>
            <p:ph type="title" hasCustomPrompt="1"/>
          </p:nvPr>
        </p:nvSpPr>
        <p:spPr>
          <a:xfrm>
            <a:off x="1152000" y="2851200"/>
            <a:ext cx="12384000" cy="518400"/>
          </a:xfrm>
        </p:spPr>
        <p:txBody>
          <a:bodyPr anchor="ctr"/>
          <a:lstStyle>
            <a:lvl1pPr algn="ctr">
              <a:defRPr baseline="0">
                <a:solidFill>
                  <a:schemeClr val="bg1"/>
                </a:solidFill>
              </a:defRPr>
            </a:lvl1pPr>
          </a:lstStyle>
          <a:p>
            <a:r>
              <a:rPr lang="en-US" dirty="0"/>
              <a:t>Click to enter </a:t>
            </a:r>
            <a:r>
              <a:rPr lang="en-US" dirty="0" err="1"/>
              <a:t>subSection</a:t>
            </a:r>
            <a:r>
              <a:rPr lang="en-US" dirty="0"/>
              <a:t> title</a:t>
            </a:r>
            <a:endParaRPr lang="de-DE" dirty="0"/>
          </a:p>
        </p:txBody>
      </p:sp>
      <p:pic>
        <p:nvPicPr>
          <p:cNvPr id="6" name="Picture 3" descr="D:\Organisation\CI\XRite-Pantone_greygrey.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561404" y="7211136"/>
            <a:ext cx="1666757" cy="77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6382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76500" y="907285"/>
            <a:ext cx="9677400" cy="1036319"/>
          </a:xfrm>
          <a:prstGeom prst="rect">
            <a:avLst/>
          </a:prstGeom>
        </p:spPr>
        <p:txBody>
          <a:bodyPr wrap="square" lIns="0" tIns="0" rIns="0" bIns="0">
            <a:spAutoFit/>
          </a:bodyPr>
          <a:lstStyle>
            <a:lvl1pPr>
              <a:defRPr sz="4000" b="0" i="0">
                <a:solidFill>
                  <a:srgbClr val="E7417A"/>
                </a:solidFill>
                <a:latin typeface="HelveticaNeue-Light"/>
                <a:cs typeface="HelveticaNeue-Light"/>
              </a:defRPr>
            </a:lvl1pPr>
          </a:lstStyle>
          <a:p>
            <a:endParaRPr/>
          </a:p>
        </p:txBody>
      </p:sp>
      <p:sp>
        <p:nvSpPr>
          <p:cNvPr id="3" name="Holder 3"/>
          <p:cNvSpPr>
            <a:spLocks noGrp="1"/>
          </p:cNvSpPr>
          <p:nvPr>
            <p:ph type="body" idx="1"/>
          </p:nvPr>
        </p:nvSpPr>
        <p:spPr>
          <a:xfrm>
            <a:off x="901700" y="2355069"/>
            <a:ext cx="12827000"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974336" y="7653528"/>
            <a:ext cx="4681728" cy="276999"/>
          </a:xfrm>
          <a:prstGeom prst="rect">
            <a:avLst/>
          </a:prstGeom>
        </p:spPr>
        <p:txBody>
          <a:bodyPr wrap="square" lIns="0" tIns="0" rIns="0" bIns="0">
            <a:spAutoFit/>
          </a:bodyPr>
          <a:lstStyle>
            <a:lvl1pPr algn="ctr">
              <a:defRPr b="0" i="0">
                <a:solidFill>
                  <a:schemeClr val="tx1">
                    <a:tint val="75000"/>
                  </a:schemeClr>
                </a:solidFill>
                <a:latin typeface="Helvetica Neue Helvetica 55 Roman" charset="0"/>
              </a:defRPr>
            </a:lvl1pPr>
          </a:lstStyle>
          <a:p>
            <a:endParaRPr lang="en-US" dirty="0"/>
          </a:p>
        </p:txBody>
      </p:sp>
      <p:sp>
        <p:nvSpPr>
          <p:cNvPr id="5" name="Holder 5"/>
          <p:cNvSpPr>
            <a:spLocks noGrp="1"/>
          </p:cNvSpPr>
          <p:nvPr>
            <p:ph type="dt" sz="half" idx="6"/>
          </p:nvPr>
        </p:nvSpPr>
        <p:spPr>
          <a:xfrm>
            <a:off x="731520" y="7653528"/>
            <a:ext cx="3364992" cy="276999"/>
          </a:xfrm>
          <a:prstGeom prst="rect">
            <a:avLst/>
          </a:prstGeom>
        </p:spPr>
        <p:txBody>
          <a:bodyPr wrap="square" lIns="0" tIns="0" rIns="0" bIns="0">
            <a:spAutoFit/>
          </a:bodyPr>
          <a:lstStyle>
            <a:lvl1pPr algn="l">
              <a:defRPr b="0" i="0">
                <a:solidFill>
                  <a:schemeClr val="tx1">
                    <a:tint val="75000"/>
                  </a:schemeClr>
                </a:solidFill>
                <a:latin typeface="Helvetica Neue Helvetica 55 Roman" charset="0"/>
              </a:defRPr>
            </a:lvl1pPr>
          </a:lstStyle>
          <a:p>
            <a:fld id="{DAE59326-EAED-3D44-8586-2761CE902B3B}" type="datetime1">
              <a:rPr lang="en-US" smtClean="0"/>
              <a:pPr/>
              <a:t>10/16/2020</a:t>
            </a:fld>
            <a:endParaRPr lang="en-US" dirty="0"/>
          </a:p>
        </p:txBody>
      </p:sp>
      <p:sp>
        <p:nvSpPr>
          <p:cNvPr id="6" name="Holder 6"/>
          <p:cNvSpPr>
            <a:spLocks noGrp="1"/>
          </p:cNvSpPr>
          <p:nvPr>
            <p:ph type="sldNum" sz="quarter" idx="7"/>
          </p:nvPr>
        </p:nvSpPr>
        <p:spPr>
          <a:xfrm>
            <a:off x="10533888" y="7653528"/>
            <a:ext cx="3364992" cy="276999"/>
          </a:xfrm>
          <a:prstGeom prst="rect">
            <a:avLst/>
          </a:prstGeom>
        </p:spPr>
        <p:txBody>
          <a:bodyPr wrap="square" lIns="0" tIns="0" rIns="0" bIns="0">
            <a:spAutoFit/>
          </a:bodyPr>
          <a:lstStyle>
            <a:lvl1pPr algn="r">
              <a:defRPr b="0" i="0">
                <a:solidFill>
                  <a:schemeClr val="tx1">
                    <a:tint val="75000"/>
                  </a:schemeClr>
                </a:solidFill>
                <a:latin typeface="Helvetica Neue Helvetica 55 Roman"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b="0" i="0">
          <a:latin typeface="Helvetica Neue Helvetica 55 Roman"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000" y="648000"/>
            <a:ext cx="12096000" cy="638205"/>
          </a:xfrm>
          <a:prstGeom prst="rect">
            <a:avLst/>
          </a:prstGeom>
        </p:spPr>
        <p:txBody>
          <a:bodyPr vert="horz" lIns="0" tIns="0" rIns="0" bIns="0" rtlCol="0" anchor="t" anchorCtr="0">
            <a:noAutofit/>
          </a:bodyPr>
          <a:lstStyle/>
          <a:p>
            <a:r>
              <a:rPr lang="en-US" dirty="0"/>
              <a:t>Click to enter Headline</a:t>
            </a:r>
            <a:endParaRPr lang="de-DE" dirty="0"/>
          </a:p>
        </p:txBody>
      </p:sp>
      <p:sp>
        <p:nvSpPr>
          <p:cNvPr id="3" name="Text Placeholder 2"/>
          <p:cNvSpPr>
            <a:spLocks noGrp="1"/>
          </p:cNvSpPr>
          <p:nvPr>
            <p:ph type="body" idx="1"/>
          </p:nvPr>
        </p:nvSpPr>
        <p:spPr>
          <a:xfrm>
            <a:off x="864000" y="1944000"/>
            <a:ext cx="13248000" cy="5184000"/>
          </a:xfrm>
          <a:prstGeom prst="rect">
            <a:avLst/>
          </a:prstGeom>
        </p:spPr>
        <p:txBody>
          <a:bodyPr vert="horz" lIns="0" tIns="0" rIns="0" bIns="0" rtlCol="0" anchor="t" anchorCtr="0">
            <a:noAutofit/>
          </a:bodyPr>
          <a:lstStyle/>
          <a:p>
            <a:pPr lvl="0"/>
            <a:r>
              <a:rPr lang="en-US" dirty="0"/>
              <a:t>Click to enter content</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0" name="TextBox 9"/>
          <p:cNvSpPr txBox="1"/>
          <p:nvPr userDrawn="1"/>
        </p:nvSpPr>
        <p:spPr>
          <a:xfrm>
            <a:off x="143004" y="7862383"/>
            <a:ext cx="803022" cy="265907"/>
          </a:xfrm>
          <a:prstGeom prst="rect">
            <a:avLst/>
          </a:prstGeom>
          <a:noFill/>
        </p:spPr>
        <p:txBody>
          <a:bodyPr wrap="square" lIns="0" tIns="0" rIns="0" bIns="0" rtlCol="0">
            <a:spAutoFit/>
          </a:bodyPr>
          <a:lstStyle/>
          <a:p>
            <a:fld id="{D01A9665-9D25-4588-A223-D6CFFD0FB2AD}" type="slidenum">
              <a:rPr lang="en-US" sz="1728" b="0" smtClean="0"/>
              <a:pPr/>
              <a:t>‹#›</a:t>
            </a:fld>
            <a:endParaRPr lang="en-US" sz="1728" b="0" dirty="0" err="1"/>
          </a:p>
        </p:txBody>
      </p:sp>
    </p:spTree>
    <p:extLst>
      <p:ext uri="{BB962C8B-B14F-4D97-AF65-F5344CB8AC3E}">
        <p14:creationId xmlns:p14="http://schemas.microsoft.com/office/powerpoint/2010/main" xmlns="" val="39369396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p:txStyles>
    <p:titleStyle>
      <a:lvl1pPr indent="0" algn="l" defTabSz="1316736" rtl="0" eaLnBrk="1" latinLnBrk="0" hangingPunct="1">
        <a:lnSpc>
          <a:spcPct val="120000"/>
        </a:lnSpc>
        <a:spcBef>
          <a:spcPct val="0"/>
        </a:spcBef>
        <a:buNone/>
        <a:defRPr sz="3456" b="1" kern="1200" cap="all" baseline="0">
          <a:solidFill>
            <a:schemeClr val="tx2"/>
          </a:solidFill>
          <a:latin typeface="+mj-lt"/>
          <a:ea typeface="+mj-ea"/>
          <a:cs typeface="+mj-cs"/>
        </a:defRPr>
      </a:lvl1pPr>
    </p:titleStyle>
    <p:bodyStyle>
      <a:lvl1pPr marL="0" indent="0" algn="l" defTabSz="1316736" rtl="0" eaLnBrk="1" latinLnBrk="0" hangingPunct="1">
        <a:lnSpc>
          <a:spcPct val="120000"/>
        </a:lnSpc>
        <a:spcBef>
          <a:spcPts val="0"/>
        </a:spcBef>
        <a:buClr>
          <a:schemeClr val="accent3"/>
        </a:buClr>
        <a:buFont typeface="Arial" panose="020B0604020202020204" pitchFamily="34" charset="0"/>
        <a:buNone/>
        <a:defRPr sz="2304" b="1" kern="1200">
          <a:solidFill>
            <a:schemeClr val="bg2"/>
          </a:solidFill>
          <a:latin typeface="+mn-lt"/>
          <a:ea typeface="+mn-ea"/>
          <a:cs typeface="+mn-cs"/>
        </a:defRPr>
      </a:lvl1pPr>
      <a:lvl2pPr marL="1036800" indent="-388800" algn="l" defTabSz="1316736" rtl="0" eaLnBrk="1" latinLnBrk="0" hangingPunct="1">
        <a:lnSpc>
          <a:spcPct val="120000"/>
        </a:lnSpc>
        <a:spcBef>
          <a:spcPts val="0"/>
        </a:spcBef>
        <a:buClr>
          <a:schemeClr val="accent3"/>
        </a:buClr>
        <a:buFont typeface="Arial" panose="020B0604020202020204" pitchFamily="34" charset="0"/>
        <a:buChar char="•"/>
        <a:defRPr sz="2304" kern="1200">
          <a:solidFill>
            <a:schemeClr val="tx1"/>
          </a:solidFill>
          <a:latin typeface="+mn-lt"/>
          <a:ea typeface="+mn-ea"/>
          <a:cs typeface="+mn-cs"/>
        </a:defRPr>
      </a:lvl2pPr>
      <a:lvl3pPr marL="1555200" indent="-388800" algn="l" defTabSz="1316736" rtl="0" eaLnBrk="1" latinLnBrk="0" hangingPunct="1">
        <a:lnSpc>
          <a:spcPct val="120000"/>
        </a:lnSpc>
        <a:spcBef>
          <a:spcPts val="0"/>
        </a:spcBef>
        <a:buClr>
          <a:schemeClr val="accent3"/>
        </a:buClr>
        <a:buFont typeface="Arial" panose="020B0604020202020204" pitchFamily="34" charset="0"/>
        <a:buChar char="•"/>
        <a:defRPr sz="2304" kern="1200">
          <a:solidFill>
            <a:schemeClr val="tx1"/>
          </a:solidFill>
          <a:latin typeface="+mn-lt"/>
          <a:ea typeface="+mn-ea"/>
          <a:cs typeface="+mn-cs"/>
        </a:defRPr>
      </a:lvl3pPr>
      <a:lvl4pPr marL="2073600" indent="-388800" algn="l" defTabSz="1316736" rtl="0" eaLnBrk="1" latinLnBrk="0" hangingPunct="1">
        <a:lnSpc>
          <a:spcPct val="120000"/>
        </a:lnSpc>
        <a:spcBef>
          <a:spcPts val="0"/>
        </a:spcBef>
        <a:buClr>
          <a:schemeClr val="accent3"/>
        </a:buClr>
        <a:buFont typeface="Arial" panose="020B0604020202020204" pitchFamily="34" charset="0"/>
        <a:buChar char="•"/>
        <a:defRPr sz="2304" kern="1200">
          <a:solidFill>
            <a:schemeClr val="tx1"/>
          </a:solidFill>
          <a:latin typeface="+mn-lt"/>
          <a:ea typeface="+mn-ea"/>
          <a:cs typeface="+mn-cs"/>
        </a:defRPr>
      </a:lvl4pPr>
      <a:lvl5pPr marL="2592000" indent="-388800" algn="l" defTabSz="1316736" rtl="0" eaLnBrk="1" latinLnBrk="0" hangingPunct="1">
        <a:lnSpc>
          <a:spcPct val="120000"/>
        </a:lnSpc>
        <a:spcBef>
          <a:spcPts val="0"/>
        </a:spcBef>
        <a:buClr>
          <a:schemeClr val="accent3"/>
        </a:buClr>
        <a:buFont typeface="Arial" panose="020B0604020202020204" pitchFamily="34" charset="0"/>
        <a:buChar char="•"/>
        <a:defRPr sz="2304" kern="1200">
          <a:solidFill>
            <a:schemeClr val="tx1"/>
          </a:solidFill>
          <a:latin typeface="+mn-lt"/>
          <a:ea typeface="+mn-ea"/>
          <a:cs typeface="+mn-cs"/>
        </a:defRPr>
      </a:lvl5pPr>
      <a:lvl6pPr marL="3621024" indent="-329184" algn="l" defTabSz="1316736"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6pPr>
      <a:lvl7pPr marL="4279392" indent="-329184" algn="l" defTabSz="1316736"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7pPr>
      <a:lvl8pPr marL="4937760" indent="-329184" algn="l" defTabSz="1316736"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8pPr>
      <a:lvl9pPr marL="5596128" indent="-329184" algn="l" defTabSz="1316736" rtl="0" eaLnBrk="1" latinLnBrk="0" hangingPunct="1">
        <a:spcBef>
          <a:spcPct val="20000"/>
        </a:spcBef>
        <a:buFont typeface="Arial" panose="020B0604020202020204" pitchFamily="34" charset="0"/>
        <a:buChar char="•"/>
        <a:defRPr sz="2880" kern="1200">
          <a:solidFill>
            <a:schemeClr val="tx1"/>
          </a:solidFill>
          <a:latin typeface="+mn-lt"/>
          <a:ea typeface="+mn-ea"/>
          <a:cs typeface="+mn-cs"/>
        </a:defRPr>
      </a:lvl9pPr>
    </p:bodyStyle>
    <p:otherStyle>
      <a:defPPr>
        <a:defRPr lang="de-DE"/>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MetaVue VS3200</a:t>
            </a:r>
            <a:endParaRPr lang="en-US" dirty="0"/>
          </a:p>
        </p:txBody>
      </p:sp>
      <p:sp>
        <p:nvSpPr>
          <p:cNvPr id="7" name="Text Placeholder 6"/>
          <p:cNvSpPr>
            <a:spLocks noGrp="1"/>
          </p:cNvSpPr>
          <p:nvPr>
            <p:ph type="body" sz="quarter" idx="12"/>
          </p:nvPr>
        </p:nvSpPr>
        <p:spPr/>
        <p:txBody>
          <a:bodyPr/>
          <a:lstStyle/>
          <a:p>
            <a:r>
              <a:rPr lang="en-US" dirty="0"/>
              <a:t>January 2018</a:t>
            </a:r>
          </a:p>
        </p:txBody>
      </p:sp>
    </p:spTree>
    <p:extLst>
      <p:ext uri="{BB962C8B-B14F-4D97-AF65-F5344CB8AC3E}">
        <p14:creationId xmlns:p14="http://schemas.microsoft.com/office/powerpoint/2010/main" xmlns="" val="69747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962400"/>
            <a:ext cx="6184900" cy="923330"/>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One-hit matches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Reduce color formulation time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Improve operator efficiency</a:t>
            </a:r>
          </a:p>
        </p:txBody>
      </p:sp>
      <p:sp>
        <p:nvSpPr>
          <p:cNvPr id="3" name="object 3"/>
          <p:cNvSpPr txBox="1"/>
          <p:nvPr/>
        </p:nvSpPr>
        <p:spPr>
          <a:xfrm>
            <a:off x="901701" y="2364946"/>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a:ln>
                  <a:noFill/>
                </a:ln>
                <a:solidFill>
                  <a:srgbClr val="765BA7"/>
                </a:solidFill>
                <a:effectLst/>
                <a:uLnTx/>
                <a:uFillTx/>
                <a:latin typeface="Helvetica Neue Thin" charset="0"/>
                <a:ea typeface="Helvetica Neue Thin" charset="0"/>
                <a:cs typeface="Helvetica Neue Thin" charset="0"/>
              </a:rPr>
              <a:t>Color </a:t>
            </a:r>
            <a:r>
              <a:rPr kumimoji="0" lang="en-US" sz="6000" b="0" i="0" u="none" strike="noStrike" kern="1200" cap="none" spc="-105" normalizeH="0" baseline="0" noProof="0" dirty="0" err="1">
                <a:ln>
                  <a:noFill/>
                </a:ln>
                <a:solidFill>
                  <a:srgbClr val="765BA7"/>
                </a:solidFill>
                <a:effectLst/>
                <a:uLnTx/>
                <a:uFillTx/>
                <a:latin typeface="Helvetica Neue Thin" charset="0"/>
                <a:ea typeface="Helvetica Neue Thin" charset="0"/>
                <a:cs typeface="Helvetica Neue Thin" charset="0"/>
              </a:rPr>
              <a:t>iMatch</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Powerful Software</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86534"/>
            <a:ext cx="6184900" cy="61555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Formulation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sp>
        <p:nvSpPr>
          <p:cNvPr id="10" name="object 2">
            <a:extLst>
              <a:ext uri="{FF2B5EF4-FFF2-40B4-BE49-F238E27FC236}">
                <a16:creationId xmlns:a16="http://schemas.microsoft.com/office/drawing/2014/main" xmlns="" id="{358A531D-CC58-4C7C-BAE6-9DF0BCD65BB3}"/>
              </a:ext>
            </a:extLst>
          </p:cNvPr>
          <p:cNvSpPr txBox="1"/>
          <p:nvPr/>
        </p:nvSpPr>
        <p:spPr>
          <a:xfrm>
            <a:off x="7238999" y="3962400"/>
            <a:ext cx="6184900" cy="923330"/>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Portable jobs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Define templates</a:t>
            </a:r>
            <a:endParaRPr lang="en-US" dirty="0">
              <a:solidFill>
                <a:srgbClr val="65646A"/>
              </a:solidFill>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solidFill>
                  <a:srgbClr val="65646A"/>
                </a:solidFill>
              </a:rPr>
              <a:t>Remote output feature</a:t>
            </a:r>
            <a:endParaRPr kumimoji="0" lang="en-US" sz="1800" b="0" i="0" u="none" strike="noStrike" kern="1200" cap="none" spc="0" normalizeH="0" baseline="0" noProof="0" dirty="0">
              <a:ln>
                <a:noFill/>
              </a:ln>
              <a:solidFill>
                <a:srgbClr val="65646A"/>
              </a:solidFill>
              <a:effectLst/>
              <a:uLnTx/>
              <a:uFillTx/>
              <a:latin typeface="Helvetica Neue"/>
              <a:ea typeface="+mn-ea"/>
              <a:cs typeface="+mn-cs"/>
            </a:endParaRPr>
          </a:p>
        </p:txBody>
      </p:sp>
      <p:sp>
        <p:nvSpPr>
          <p:cNvPr id="11" name="object 3">
            <a:extLst>
              <a:ext uri="{FF2B5EF4-FFF2-40B4-BE49-F238E27FC236}">
                <a16:creationId xmlns:a16="http://schemas.microsoft.com/office/drawing/2014/main" xmlns="" id="{C142E74B-1852-4EE7-8FF0-A9ECC7B93F19}"/>
              </a:ext>
            </a:extLst>
          </p:cNvPr>
          <p:cNvSpPr txBox="1"/>
          <p:nvPr/>
        </p:nvSpPr>
        <p:spPr>
          <a:xfrm>
            <a:off x="7239000" y="2364946"/>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a:ln>
                  <a:noFill/>
                </a:ln>
                <a:solidFill>
                  <a:srgbClr val="765BA7"/>
                </a:solidFill>
                <a:effectLst/>
                <a:uLnTx/>
                <a:uFillTx/>
                <a:latin typeface="Helvetica Neue Thin" charset="0"/>
                <a:ea typeface="Helvetica Neue Thin" charset="0"/>
                <a:cs typeface="Helvetica Neue Thin" charset="0"/>
              </a:rPr>
              <a:t>Color </a:t>
            </a:r>
            <a:r>
              <a:rPr kumimoji="0" lang="en-US" sz="6000" b="0" i="0" u="none" strike="noStrike" kern="1200" cap="none" spc="-105" normalizeH="0" baseline="0" noProof="0" dirty="0" err="1">
                <a:ln>
                  <a:noFill/>
                </a:ln>
                <a:solidFill>
                  <a:srgbClr val="765BA7"/>
                </a:solidFill>
                <a:effectLst/>
                <a:uLnTx/>
                <a:uFillTx/>
                <a:latin typeface="Helvetica Neue Thin" charset="0"/>
                <a:ea typeface="Helvetica Neue Thin" charset="0"/>
                <a:cs typeface="Helvetica Neue Thin" charset="0"/>
              </a:rPr>
              <a:t>iQC</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3" name="object 2">
            <a:extLst>
              <a:ext uri="{FF2B5EF4-FFF2-40B4-BE49-F238E27FC236}">
                <a16:creationId xmlns:a16="http://schemas.microsoft.com/office/drawing/2014/main" xmlns="" id="{0625CC88-3599-4CA3-83CC-AEF11D2A89FE}"/>
              </a:ext>
            </a:extLst>
          </p:cNvPr>
          <p:cNvSpPr txBox="1"/>
          <p:nvPr/>
        </p:nvSpPr>
        <p:spPr>
          <a:xfrm>
            <a:off x="7238999" y="3286534"/>
            <a:ext cx="6184900" cy="61555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Quality Assurance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pic>
        <p:nvPicPr>
          <p:cNvPr id="7" name="Picture 6">
            <a:extLst>
              <a:ext uri="{FF2B5EF4-FFF2-40B4-BE49-F238E27FC236}">
                <a16:creationId xmlns:a16="http://schemas.microsoft.com/office/drawing/2014/main" xmlns="" id="{7DEAD145-E250-4A7E-ABB5-82742456072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43400" y="4898982"/>
            <a:ext cx="4648200" cy="3098800"/>
          </a:xfrm>
          <a:prstGeom prst="rect">
            <a:avLst/>
          </a:prstGeom>
        </p:spPr>
      </p:pic>
    </p:spTree>
    <p:extLst>
      <p:ext uri="{BB962C8B-B14F-4D97-AF65-F5344CB8AC3E}">
        <p14:creationId xmlns:p14="http://schemas.microsoft.com/office/powerpoint/2010/main" xmlns="" val="187706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985720"/>
            <a:ext cx="4889549" cy="1477328"/>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Standardization of color acceptance criteria</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Profile a wide range of instruments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Sophisticated monitoring tools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Automatic reminders</a:t>
            </a:r>
          </a:p>
        </p:txBody>
      </p:sp>
      <p:sp>
        <p:nvSpPr>
          <p:cNvPr id="3" name="object 3"/>
          <p:cNvSpPr txBox="1"/>
          <p:nvPr/>
        </p:nvSpPr>
        <p:spPr>
          <a:xfrm>
            <a:off x="901701" y="2351528"/>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err="1">
                <a:ln>
                  <a:noFill/>
                </a:ln>
                <a:solidFill>
                  <a:srgbClr val="765BA7"/>
                </a:solidFill>
                <a:effectLst/>
                <a:uLnTx/>
                <a:uFillTx/>
                <a:latin typeface="Helvetica Neue Thin" charset="0"/>
                <a:ea typeface="Helvetica Neue Thin" charset="0"/>
                <a:cs typeface="Helvetica Neue Thin" charset="0"/>
              </a:rPr>
              <a:t>NetProfiler</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err="1">
                <a:solidFill>
                  <a:schemeClr val="bg1"/>
                </a:solidFill>
                <a:latin typeface="Helvetica Neue Thin" charset="0"/>
                <a:ea typeface="Helvetica Neue Thin" charset="0"/>
                <a:cs typeface="Helvetica Neue Thin" charset="0"/>
              </a:rPr>
              <a:t>NetProfiler</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74858"/>
            <a:ext cx="6184900" cy="61555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Quality Assurance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pic>
        <p:nvPicPr>
          <p:cNvPr id="6" name="Picture 5">
            <a:extLst>
              <a:ext uri="{FF2B5EF4-FFF2-40B4-BE49-F238E27FC236}">
                <a16:creationId xmlns:a16="http://schemas.microsoft.com/office/drawing/2014/main" xmlns="" id="{BD656FE5-E5B6-4387-B4D3-954FD71D9ED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81800" y="2351528"/>
            <a:ext cx="6858000" cy="4572000"/>
          </a:xfrm>
          <a:prstGeom prst="rect">
            <a:avLst/>
          </a:prstGeom>
        </p:spPr>
      </p:pic>
    </p:spTree>
    <p:extLst>
      <p:ext uri="{BB962C8B-B14F-4D97-AF65-F5344CB8AC3E}">
        <p14:creationId xmlns:p14="http://schemas.microsoft.com/office/powerpoint/2010/main" xmlns="" val="92877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6330109"/>
            <a:ext cx="12738100" cy="568745"/>
          </a:xfrm>
          <a:prstGeom prst="rect">
            <a:avLst/>
          </a:prstGeom>
        </p:spPr>
        <p:txBody>
          <a:bodyPr vert="horz" wrap="square" lIns="0" tIns="0" rIns="0" bIns="0" rtlCol="0">
            <a:spAutoFit/>
          </a:bodyPr>
          <a:lstStyle/>
          <a:p>
            <a:pPr marL="12700" marR="5080">
              <a:lnSpc>
                <a:spcPct val="77100"/>
              </a:lnSpc>
            </a:pPr>
            <a:r>
              <a:rPr lang="en-US" sz="4800" b="1" spc="-5" dirty="0">
                <a:solidFill>
                  <a:srgbClr val="6A6367"/>
                </a:solidFill>
                <a:latin typeface="Helvetica Neue"/>
                <a:cs typeface="Helvetica Neue"/>
              </a:rPr>
              <a:t>MetaVue VS3200</a:t>
            </a:r>
            <a:endParaRPr lang="en-US" sz="4800" dirty="0">
              <a:latin typeface="Helvetica Neue"/>
              <a:cs typeface="Helvetica Neue"/>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516467" y="6934200"/>
            <a:ext cx="3123333" cy="3870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Optical Engine</a:t>
            </a:r>
            <a:endParaRPr dirty="0">
              <a:solidFill>
                <a:schemeClr val="bg1"/>
              </a:solidFill>
              <a:latin typeface="Helvetica Neue Thin" charset="0"/>
              <a:ea typeface="Helvetica Neue Thin" charset="0"/>
              <a:cs typeface="Helvetica Neue Thin" charset="0"/>
            </a:endParaRPr>
          </a:p>
        </p:txBody>
      </p:sp>
      <p:pic>
        <p:nvPicPr>
          <p:cNvPr id="25" name="Picture 2">
            <a:extLst>
              <a:ext uri="{FF2B5EF4-FFF2-40B4-BE49-F238E27FC236}">
                <a16:creationId xmlns:a16="http://schemas.microsoft.com/office/drawing/2014/main" xmlns="" id="{B1AF1C3C-7C74-453B-9062-269BB252A3FC}"/>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6025" t="3555" r="15722" b="4999"/>
          <a:stretch/>
        </p:blipFill>
        <p:spPr bwMode="auto">
          <a:xfrm>
            <a:off x="3276600" y="2325458"/>
            <a:ext cx="7772400" cy="53751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6" name="TextBox 25">
            <a:extLst>
              <a:ext uri="{FF2B5EF4-FFF2-40B4-BE49-F238E27FC236}">
                <a16:creationId xmlns:a16="http://schemas.microsoft.com/office/drawing/2014/main" xmlns="" id="{B051BB52-DBE3-4370-B758-406044A81EF5}"/>
              </a:ext>
            </a:extLst>
          </p:cNvPr>
          <p:cNvSpPr txBox="1"/>
          <p:nvPr/>
        </p:nvSpPr>
        <p:spPr>
          <a:xfrm>
            <a:off x="7285546" y="7047658"/>
            <a:ext cx="1350454" cy="492443"/>
          </a:xfrm>
          <a:prstGeom prst="rect">
            <a:avLst/>
          </a:prstGeom>
          <a:solidFill>
            <a:srgbClr val="FFFFFF">
              <a:lumMod val="8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Helvetica"/>
              </a:rPr>
              <a:t>Broadband illumination</a:t>
            </a:r>
          </a:p>
        </p:txBody>
      </p:sp>
      <p:cxnSp>
        <p:nvCxnSpPr>
          <p:cNvPr id="27" name="Straight Connector 26">
            <a:extLst>
              <a:ext uri="{FF2B5EF4-FFF2-40B4-BE49-F238E27FC236}">
                <a16:creationId xmlns:a16="http://schemas.microsoft.com/office/drawing/2014/main" xmlns="" id="{7851354B-BB7D-4297-915B-4A583689FA84}"/>
              </a:ext>
            </a:extLst>
          </p:cNvPr>
          <p:cNvCxnSpPr>
            <a:stCxn id="26" idx="0"/>
          </p:cNvCxnSpPr>
          <p:nvPr/>
        </p:nvCxnSpPr>
        <p:spPr>
          <a:xfrm flipV="1">
            <a:off x="7960773" y="6279390"/>
            <a:ext cx="24761" cy="768268"/>
          </a:xfrm>
          <a:prstGeom prst="line">
            <a:avLst/>
          </a:prstGeom>
          <a:noFill/>
          <a:ln w="19050" cap="flat" cmpd="sng" algn="ctr">
            <a:solidFill>
              <a:srgbClr val="FF0000"/>
            </a:solidFill>
            <a:prstDash val="solid"/>
          </a:ln>
          <a:effectLst/>
        </p:spPr>
      </p:cxnSp>
      <p:cxnSp>
        <p:nvCxnSpPr>
          <p:cNvPr id="28" name="Straight Connector 27">
            <a:extLst>
              <a:ext uri="{FF2B5EF4-FFF2-40B4-BE49-F238E27FC236}">
                <a16:creationId xmlns:a16="http://schemas.microsoft.com/office/drawing/2014/main" xmlns="" id="{425D55CE-DB55-4608-867A-93E63E396956}"/>
              </a:ext>
            </a:extLst>
          </p:cNvPr>
          <p:cNvCxnSpPr>
            <a:stCxn id="26" idx="0"/>
          </p:cNvCxnSpPr>
          <p:nvPr/>
        </p:nvCxnSpPr>
        <p:spPr>
          <a:xfrm flipH="1" flipV="1">
            <a:off x="6650753" y="6060238"/>
            <a:ext cx="1310020" cy="987420"/>
          </a:xfrm>
          <a:prstGeom prst="line">
            <a:avLst/>
          </a:prstGeom>
          <a:noFill/>
          <a:ln w="19050" cap="flat" cmpd="sng" algn="ctr">
            <a:solidFill>
              <a:srgbClr val="FF0000"/>
            </a:solidFill>
            <a:prstDash val="solid"/>
          </a:ln>
          <a:effectLst/>
        </p:spPr>
      </p:cxnSp>
      <p:cxnSp>
        <p:nvCxnSpPr>
          <p:cNvPr id="29" name="Straight Connector 28">
            <a:extLst>
              <a:ext uri="{FF2B5EF4-FFF2-40B4-BE49-F238E27FC236}">
                <a16:creationId xmlns:a16="http://schemas.microsoft.com/office/drawing/2014/main" xmlns="" id="{69874378-7581-42DC-B31F-07A2D1037DC1}"/>
              </a:ext>
            </a:extLst>
          </p:cNvPr>
          <p:cNvCxnSpPr>
            <a:stCxn id="26" idx="0"/>
          </p:cNvCxnSpPr>
          <p:nvPr/>
        </p:nvCxnSpPr>
        <p:spPr>
          <a:xfrm flipH="1" flipV="1">
            <a:off x="7157075" y="5969552"/>
            <a:ext cx="803698" cy="1078106"/>
          </a:xfrm>
          <a:prstGeom prst="line">
            <a:avLst/>
          </a:prstGeom>
          <a:noFill/>
          <a:ln w="19050" cap="flat" cmpd="sng" algn="ctr">
            <a:solidFill>
              <a:srgbClr val="FF0000"/>
            </a:solidFill>
            <a:prstDash val="solid"/>
          </a:ln>
          <a:effectLst/>
        </p:spPr>
      </p:cxnSp>
      <p:sp>
        <p:nvSpPr>
          <p:cNvPr id="30" name="TextBox 29">
            <a:extLst>
              <a:ext uri="{FF2B5EF4-FFF2-40B4-BE49-F238E27FC236}">
                <a16:creationId xmlns:a16="http://schemas.microsoft.com/office/drawing/2014/main" xmlns="" id="{B59ED7F4-E1F6-4263-900B-EAF5D7EEA86E}"/>
              </a:ext>
            </a:extLst>
          </p:cNvPr>
          <p:cNvSpPr txBox="1"/>
          <p:nvPr/>
        </p:nvSpPr>
        <p:spPr>
          <a:xfrm>
            <a:off x="5568543" y="2998305"/>
            <a:ext cx="932688" cy="492443"/>
          </a:xfrm>
          <a:prstGeom prst="rect">
            <a:avLst/>
          </a:prstGeom>
          <a:solidFill>
            <a:srgbClr val="FFFFFF">
              <a:lumMod val="8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Helvetica"/>
              </a:rPr>
              <a:t>Gloss Sensor</a:t>
            </a:r>
          </a:p>
        </p:txBody>
      </p:sp>
      <p:cxnSp>
        <p:nvCxnSpPr>
          <p:cNvPr id="31" name="Straight Connector 30">
            <a:extLst>
              <a:ext uri="{FF2B5EF4-FFF2-40B4-BE49-F238E27FC236}">
                <a16:creationId xmlns:a16="http://schemas.microsoft.com/office/drawing/2014/main" xmlns="" id="{CEAC6BDA-346F-4212-B598-D6A2F1D36005}"/>
              </a:ext>
            </a:extLst>
          </p:cNvPr>
          <p:cNvCxnSpPr>
            <a:endCxn id="30" idx="2"/>
          </p:cNvCxnSpPr>
          <p:nvPr/>
        </p:nvCxnSpPr>
        <p:spPr>
          <a:xfrm flipH="1" flipV="1">
            <a:off x="6034887" y="3490748"/>
            <a:ext cx="228134" cy="1379276"/>
          </a:xfrm>
          <a:prstGeom prst="line">
            <a:avLst/>
          </a:prstGeom>
          <a:noFill/>
          <a:ln w="19050" cap="flat" cmpd="sng" algn="ctr">
            <a:solidFill>
              <a:srgbClr val="FF0000"/>
            </a:solidFill>
            <a:prstDash val="solid"/>
          </a:ln>
          <a:effectLst/>
        </p:spPr>
      </p:cxnSp>
      <p:sp>
        <p:nvSpPr>
          <p:cNvPr id="32" name="TextBox 31">
            <a:extLst>
              <a:ext uri="{FF2B5EF4-FFF2-40B4-BE49-F238E27FC236}">
                <a16:creationId xmlns:a16="http://schemas.microsoft.com/office/drawing/2014/main" xmlns="" id="{4208DC66-0044-445C-B7E9-CB2EEB2ACC0B}"/>
              </a:ext>
            </a:extLst>
          </p:cNvPr>
          <p:cNvSpPr txBox="1"/>
          <p:nvPr/>
        </p:nvSpPr>
        <p:spPr>
          <a:xfrm>
            <a:off x="9974582" y="3120250"/>
            <a:ext cx="853348" cy="492443"/>
          </a:xfrm>
          <a:prstGeom prst="rect">
            <a:avLst/>
          </a:prstGeom>
          <a:solidFill>
            <a:srgbClr val="FFFFFF">
              <a:lumMod val="8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Helvetica"/>
              </a:rPr>
              <a:t>Filter Wheel</a:t>
            </a:r>
          </a:p>
        </p:txBody>
      </p:sp>
      <p:cxnSp>
        <p:nvCxnSpPr>
          <p:cNvPr id="33" name="Straight Connector 32">
            <a:extLst>
              <a:ext uri="{FF2B5EF4-FFF2-40B4-BE49-F238E27FC236}">
                <a16:creationId xmlns:a16="http://schemas.microsoft.com/office/drawing/2014/main" xmlns="" id="{4DA098CE-EB71-490E-AC9E-55D68F46BA4E}"/>
              </a:ext>
            </a:extLst>
          </p:cNvPr>
          <p:cNvCxnSpPr>
            <a:stCxn id="32" idx="1"/>
          </p:cNvCxnSpPr>
          <p:nvPr/>
        </p:nvCxnSpPr>
        <p:spPr>
          <a:xfrm flipH="1" flipV="1">
            <a:off x="9383878" y="3351400"/>
            <a:ext cx="590704" cy="15072"/>
          </a:xfrm>
          <a:prstGeom prst="line">
            <a:avLst/>
          </a:prstGeom>
          <a:noFill/>
          <a:ln w="19050" cap="flat" cmpd="sng" algn="ctr">
            <a:solidFill>
              <a:srgbClr val="FF0000"/>
            </a:solidFill>
            <a:prstDash val="solid"/>
          </a:ln>
          <a:effectLst/>
        </p:spPr>
      </p:cxnSp>
      <p:sp>
        <p:nvSpPr>
          <p:cNvPr id="34" name="TextBox 33">
            <a:extLst>
              <a:ext uri="{FF2B5EF4-FFF2-40B4-BE49-F238E27FC236}">
                <a16:creationId xmlns:a16="http://schemas.microsoft.com/office/drawing/2014/main" xmlns="" id="{920BEB95-6CC1-446F-8DF6-5300A9A16230}"/>
              </a:ext>
            </a:extLst>
          </p:cNvPr>
          <p:cNvSpPr txBox="1"/>
          <p:nvPr/>
        </p:nvSpPr>
        <p:spPr>
          <a:xfrm>
            <a:off x="4656199" y="6926132"/>
            <a:ext cx="1261390" cy="492443"/>
          </a:xfrm>
          <a:prstGeom prst="rect">
            <a:avLst/>
          </a:prstGeom>
          <a:solidFill>
            <a:srgbClr val="FFFFFF">
              <a:lumMod val="8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Helvetica"/>
              </a:rPr>
              <a:t>Sample Positioner</a:t>
            </a:r>
          </a:p>
        </p:txBody>
      </p:sp>
      <p:cxnSp>
        <p:nvCxnSpPr>
          <p:cNvPr id="35" name="Straight Connector 34">
            <a:extLst>
              <a:ext uri="{FF2B5EF4-FFF2-40B4-BE49-F238E27FC236}">
                <a16:creationId xmlns:a16="http://schemas.microsoft.com/office/drawing/2014/main" xmlns="" id="{4D19E4A6-B4F9-409A-B7D5-2D634B14EA27}"/>
              </a:ext>
            </a:extLst>
          </p:cNvPr>
          <p:cNvCxnSpPr>
            <a:endCxn id="34" idx="3"/>
          </p:cNvCxnSpPr>
          <p:nvPr/>
        </p:nvCxnSpPr>
        <p:spPr>
          <a:xfrm flipH="1">
            <a:off x="5917589" y="7015296"/>
            <a:ext cx="800416" cy="157058"/>
          </a:xfrm>
          <a:prstGeom prst="line">
            <a:avLst/>
          </a:prstGeom>
          <a:noFill/>
          <a:ln w="19050" cap="flat" cmpd="sng" algn="ctr">
            <a:solidFill>
              <a:srgbClr val="FF0000"/>
            </a:solidFill>
            <a:prstDash val="solid"/>
          </a:ln>
          <a:effectLst/>
        </p:spPr>
      </p:cxnSp>
      <p:sp>
        <p:nvSpPr>
          <p:cNvPr id="36" name="TextBox 35">
            <a:extLst>
              <a:ext uri="{FF2B5EF4-FFF2-40B4-BE49-F238E27FC236}">
                <a16:creationId xmlns:a16="http://schemas.microsoft.com/office/drawing/2014/main" xmlns="" id="{8304D1AF-9DC3-4B00-9C03-89AFA736C887}"/>
              </a:ext>
            </a:extLst>
          </p:cNvPr>
          <p:cNvSpPr txBox="1"/>
          <p:nvPr/>
        </p:nvSpPr>
        <p:spPr>
          <a:xfrm>
            <a:off x="8755705" y="2372896"/>
            <a:ext cx="921356" cy="492443"/>
          </a:xfrm>
          <a:prstGeom prst="rect">
            <a:avLst/>
          </a:prstGeom>
          <a:solidFill>
            <a:srgbClr val="FFFFFF">
              <a:lumMod val="8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Helvetica"/>
              </a:rPr>
              <a:t>Camera Sensor</a:t>
            </a:r>
          </a:p>
        </p:txBody>
      </p:sp>
      <p:cxnSp>
        <p:nvCxnSpPr>
          <p:cNvPr id="37" name="Straight Connector 36">
            <a:extLst>
              <a:ext uri="{FF2B5EF4-FFF2-40B4-BE49-F238E27FC236}">
                <a16:creationId xmlns:a16="http://schemas.microsoft.com/office/drawing/2014/main" xmlns="" id="{13CDF022-E911-469E-BD4F-6B6CA444857D}"/>
              </a:ext>
            </a:extLst>
          </p:cNvPr>
          <p:cNvCxnSpPr>
            <a:stCxn id="36" idx="1"/>
          </p:cNvCxnSpPr>
          <p:nvPr/>
        </p:nvCxnSpPr>
        <p:spPr>
          <a:xfrm flipH="1" flipV="1">
            <a:off x="7778337" y="2539744"/>
            <a:ext cx="977368" cy="79374"/>
          </a:xfrm>
          <a:prstGeom prst="line">
            <a:avLst/>
          </a:prstGeom>
          <a:noFill/>
          <a:ln w="19050" cap="flat" cmpd="sng" algn="ctr">
            <a:solidFill>
              <a:srgbClr val="FF0000"/>
            </a:solidFill>
            <a:prstDash val="solid"/>
          </a:ln>
          <a:effectLst/>
        </p:spPr>
      </p:cxnSp>
    </p:spTree>
    <p:extLst>
      <p:ext uri="{BB962C8B-B14F-4D97-AF65-F5344CB8AC3E}">
        <p14:creationId xmlns:p14="http://schemas.microsoft.com/office/powerpoint/2010/main" xmlns="" val="419846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737186"/>
            <a:ext cx="6184900" cy="1231106"/>
          </a:xfrm>
          <a:prstGeom prst="rect">
            <a:avLst/>
          </a:prstGeom>
        </p:spPr>
        <p:txBody>
          <a:bodyPr vert="horz" wrap="square" lIns="0" tIns="0" rIns="0" bIns="0" rtlCol="0">
            <a:spAutoFit/>
          </a:bodyPr>
          <a:lstStyle/>
          <a:p>
            <a:r>
              <a:rPr lang="en-US" sz="2000" dirty="0">
                <a:solidFill>
                  <a:schemeClr val="accent6">
                    <a:lumMod val="75000"/>
                  </a:schemeClr>
                </a:solidFill>
                <a:latin typeface="Helvetica Neue"/>
              </a:rPr>
              <a:t>The MetaVue non-contact imaging spectrophotometer brings breakthrough versatility and accuracy to measurement of wet and dry paints, plastics, cosmetics, wet and odd-shaped samples.</a:t>
            </a:r>
          </a:p>
        </p:txBody>
      </p:sp>
      <p:sp>
        <p:nvSpPr>
          <p:cNvPr id="3" name="object 3"/>
          <p:cNvSpPr txBox="1"/>
          <p:nvPr/>
        </p:nvSpPr>
        <p:spPr>
          <a:xfrm>
            <a:off x="901701" y="2351528"/>
            <a:ext cx="9004299" cy="1243930"/>
          </a:xfrm>
          <a:prstGeom prst="rect">
            <a:avLst/>
          </a:prstGeom>
        </p:spPr>
        <p:txBody>
          <a:bodyPr vert="horz" wrap="square" lIns="0" tIns="0" rIns="0" bIns="0" rtlCol="0">
            <a:spAutoFit/>
          </a:bodyPr>
          <a:lstStyle/>
          <a:p>
            <a:pPr marL="12700">
              <a:lnSpc>
                <a:spcPct val="100000"/>
              </a:lnSpc>
            </a:pPr>
            <a:r>
              <a:rPr lang="en-US" sz="6000" spc="-105">
                <a:solidFill>
                  <a:srgbClr val="765BA7"/>
                </a:solidFill>
                <a:latin typeface="Helvetica Neue Thin" charset="0"/>
                <a:ea typeface="Helvetica Neue Thin" charset="0"/>
                <a:cs typeface="Helvetica Neue Thin" charset="0"/>
              </a:rPr>
              <a:t>MetaVue VS3200</a:t>
            </a:r>
            <a:endParaRPr sz="6000" dirty="0">
              <a:latin typeface="Helvetica Neue Thin" charset="0"/>
              <a:ea typeface="Helvetica Neue Thin" charset="0"/>
              <a:cs typeface="Helvetica Neue Thin" charset="0"/>
            </a:endParaRPr>
          </a:p>
          <a:p>
            <a:pPr marL="12700" marR="5080">
              <a:lnSpc>
                <a:spcPct val="100000"/>
              </a:lnSpc>
              <a:spcBef>
                <a:spcPts val="100"/>
              </a:spcBef>
            </a:pPr>
            <a:r>
              <a:rPr lang="en-US" sz="2000" dirty="0">
                <a:solidFill>
                  <a:srgbClr val="6A6367"/>
                </a:solidFill>
                <a:latin typeface="Helvetica Neue LT Std 55 Roman" charset="0"/>
                <a:ea typeface="Helvetica Neue LT Std 55 Roman" charset="0"/>
                <a:cs typeface="Helvetica Neue LT Std 55 Roman" charset="0"/>
              </a:rPr>
              <a:t>For industrial quality control and formulation</a:t>
            </a:r>
            <a:endParaRPr sz="2000" dirty="0">
              <a:latin typeface="Helvetica Neue LT Std 55 Roman" charset="0"/>
              <a:ea typeface="Helvetica Neue LT Std 55 Roman" charset="0"/>
              <a:cs typeface="Helvetica Neue LT Std 55 Roma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algn="l"/>
            <a:fld id="{B6F15528-21DE-4FAA-801E-634DDDAF4B2B}" type="slidenum">
              <a:rPr lang="en-US" sz="1600" smtClean="0"/>
              <a:pPr algn="l"/>
              <a:t>2</a:t>
            </a:fld>
            <a:endParaRPr lang="en-US" dirty="0"/>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Overview</a:t>
            </a:r>
            <a:endParaRPr dirty="0">
              <a:solidFill>
                <a:schemeClr val="bg1"/>
              </a:solidFill>
              <a:latin typeface="Helvetica Neue Thin" charset="0"/>
              <a:ea typeface="Helvetica Neue Thin" charset="0"/>
              <a:cs typeface="Helvetica Neue Thin" charset="0"/>
            </a:endParaRPr>
          </a:p>
        </p:txBody>
      </p:sp>
      <p:sp>
        <p:nvSpPr>
          <p:cNvPr id="4" name="TextBox 3"/>
          <p:cNvSpPr txBox="1"/>
          <p:nvPr/>
        </p:nvSpPr>
        <p:spPr>
          <a:xfrm>
            <a:off x="647700" y="5103394"/>
            <a:ext cx="6172200" cy="1477328"/>
          </a:xfrm>
          <a:prstGeom prst="rect">
            <a:avLst/>
          </a:prstGeom>
          <a:noFill/>
        </p:spPr>
        <p:txBody>
          <a:bodyPr wrap="square" rtlCol="0">
            <a:spAutoFit/>
          </a:bodyPr>
          <a:lstStyle/>
          <a:p>
            <a:pPr marL="742950" lvl="1" indent="-285750">
              <a:buFont typeface="Wingdings" panose="05000000000000000000" pitchFamily="2" charset="2"/>
              <a:buChar char="ü"/>
            </a:pPr>
            <a:r>
              <a:rPr lang="en-US" dirty="0">
                <a:latin typeface="Helvetica Neue"/>
              </a:rPr>
              <a:t>Unmatched versatility</a:t>
            </a:r>
          </a:p>
          <a:p>
            <a:pPr marL="742950" lvl="1" indent="-285750">
              <a:buFont typeface="Wingdings" panose="05000000000000000000" pitchFamily="2" charset="2"/>
              <a:buChar char="ü"/>
            </a:pPr>
            <a:r>
              <a:rPr lang="en-US" dirty="0">
                <a:latin typeface="Helvetica Neue"/>
              </a:rPr>
              <a:t>Superior measurement performance</a:t>
            </a:r>
          </a:p>
          <a:p>
            <a:pPr marL="742950" lvl="1" indent="-285750">
              <a:buFont typeface="Wingdings" panose="05000000000000000000" pitchFamily="2" charset="2"/>
              <a:buChar char="ü"/>
            </a:pPr>
            <a:r>
              <a:rPr lang="en-US" dirty="0">
                <a:latin typeface="Helvetica Neue"/>
              </a:rPr>
              <a:t>Ease of use</a:t>
            </a:r>
          </a:p>
          <a:p>
            <a:pPr marL="742950" lvl="1" indent="-285750">
              <a:buFont typeface="Wingdings" panose="05000000000000000000" pitchFamily="2" charset="2"/>
              <a:buChar char="ü"/>
            </a:pPr>
            <a:r>
              <a:rPr lang="en-US" dirty="0">
                <a:latin typeface="Helvetica Neue"/>
              </a:rPr>
              <a:t>Seamless integration</a:t>
            </a:r>
          </a:p>
          <a:p>
            <a:endParaRPr lang="en-US" dirty="0">
              <a:latin typeface="Helvetica Neue"/>
            </a:endParaRPr>
          </a:p>
        </p:txBody>
      </p:sp>
      <p:pic>
        <p:nvPicPr>
          <p:cNvPr id="6" name="Picture 5">
            <a:extLst>
              <a:ext uri="{FF2B5EF4-FFF2-40B4-BE49-F238E27FC236}">
                <a16:creationId xmlns:a16="http://schemas.microsoft.com/office/drawing/2014/main" xmlns="" id="{78949460-BF0F-4EF2-92D6-27B457BD167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62800" y="2351528"/>
            <a:ext cx="6858000" cy="457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985720"/>
            <a:ext cx="4889549" cy="2308324"/>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lvl="1"/>
            <a:r>
              <a:rPr lang="en-US" dirty="0"/>
              <a:t>Aperture size (2mm to 12mm)</a:t>
            </a:r>
          </a:p>
          <a:p>
            <a:pPr lvl="1"/>
            <a:r>
              <a:rPr lang="en-US" dirty="0"/>
              <a:t>Non-contact measurement</a:t>
            </a:r>
          </a:p>
          <a:p>
            <a:pPr lvl="1"/>
            <a:r>
              <a:rPr lang="en-US" dirty="0"/>
              <a:t>On-screen targeting</a:t>
            </a:r>
          </a:p>
          <a:p>
            <a:pPr lvl="1"/>
            <a:r>
              <a:rPr lang="en-US" dirty="0"/>
              <a:t>Powerful software</a:t>
            </a:r>
          </a:p>
          <a:p>
            <a:pPr lvl="1"/>
            <a:r>
              <a:rPr lang="en-US" dirty="0"/>
              <a:t>Adaptable accessories</a:t>
            </a:r>
          </a:p>
          <a:p>
            <a:pPr lvl="2"/>
            <a:r>
              <a:rPr lang="en-US" dirty="0">
                <a:latin typeface="Helvetica Neue"/>
                <a:cs typeface="Helvetica" panose="020B0604020202020204" pitchFamily="34" charset="0"/>
              </a:rPr>
              <a:t>Instrument stand</a:t>
            </a:r>
          </a:p>
          <a:p>
            <a:pPr lvl="2"/>
            <a:r>
              <a:rPr lang="en-US" dirty="0">
                <a:latin typeface="Helvetica Neue"/>
                <a:cs typeface="Helvetica" panose="020B0604020202020204" pitchFamily="34" charset="0"/>
              </a:rPr>
              <a:t>Adjustable stand </a:t>
            </a:r>
          </a:p>
          <a:p>
            <a:pPr lvl="2"/>
            <a:r>
              <a:rPr lang="en-US" dirty="0">
                <a:latin typeface="Helvetica Neue"/>
                <a:cs typeface="Helvetica" panose="020B0604020202020204" pitchFamily="34" charset="0"/>
              </a:rPr>
              <a:t>Benchtop stand</a:t>
            </a:r>
          </a:p>
        </p:txBody>
      </p:sp>
      <p:sp>
        <p:nvSpPr>
          <p:cNvPr id="3" name="object 3"/>
          <p:cNvSpPr txBox="1"/>
          <p:nvPr/>
        </p:nvSpPr>
        <p:spPr>
          <a:xfrm>
            <a:off x="901701" y="2351528"/>
            <a:ext cx="9004299" cy="923330"/>
          </a:xfrm>
          <a:prstGeom prst="rect">
            <a:avLst/>
          </a:prstGeom>
        </p:spPr>
        <p:txBody>
          <a:bodyPr vert="horz" wrap="square" lIns="0" tIns="0" rIns="0" bIns="0" rtlCol="0">
            <a:spAutoFit/>
          </a:bodyPr>
          <a:lstStyle/>
          <a:p>
            <a:pPr marL="12700">
              <a:lnSpc>
                <a:spcPct val="100000"/>
              </a:lnSpc>
            </a:pPr>
            <a:r>
              <a:rPr lang="en-US" sz="6000" spc="-105" dirty="0">
                <a:solidFill>
                  <a:srgbClr val="765BA7"/>
                </a:solidFill>
                <a:latin typeface="Helvetica Neue Thin" charset="0"/>
                <a:ea typeface="Helvetica Neue Thin" charset="0"/>
                <a:cs typeface="Helvetica Neue Thin" charset="0"/>
              </a:rPr>
              <a:t>MetaVue VS3200</a:t>
            </a:r>
            <a:endParaRPr lang="en-US" sz="6000" dirty="0">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algn="l"/>
            <a:fld id="{B6F15528-21DE-4FAA-801E-634DDDAF4B2B}" type="slidenum">
              <a:rPr lang="en-US" sz="1600" smtClean="0"/>
              <a:pPr algn="l"/>
              <a:t>3</a:t>
            </a:fld>
            <a:endParaRPr lang="en-US" dirty="0"/>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Unmatched Versatility</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74858"/>
            <a:ext cx="6184900" cy="923330"/>
          </a:xfrm>
          <a:prstGeom prst="rect">
            <a:avLst/>
          </a:prstGeom>
        </p:spPr>
        <p:txBody>
          <a:bodyPr vert="horz" wrap="square" lIns="0" tIns="0" rIns="0" bIns="0" rtlCol="0">
            <a:spAutoFit/>
          </a:bodyPr>
          <a:lstStyle/>
          <a:p>
            <a:r>
              <a:rPr lang="en-US" sz="2000" dirty="0">
                <a:solidFill>
                  <a:schemeClr val="accent6">
                    <a:lumMod val="75000"/>
                  </a:schemeClr>
                </a:solidFill>
                <a:latin typeface="Helvetica Neue"/>
              </a:rPr>
              <a:t>Unique capabilities streamline measurements in lab and quality control operations.</a:t>
            </a:r>
          </a:p>
          <a:p>
            <a:endParaRPr lang="en-US" sz="2000" dirty="0">
              <a:solidFill>
                <a:schemeClr val="accent6">
                  <a:lumMod val="75000"/>
                </a:schemeClr>
              </a:solidFill>
              <a:latin typeface="Helvetica Neue"/>
            </a:endParaRPr>
          </a:p>
        </p:txBody>
      </p:sp>
      <p:pic>
        <p:nvPicPr>
          <p:cNvPr id="5" name="Picture 4">
            <a:extLst>
              <a:ext uri="{FF2B5EF4-FFF2-40B4-BE49-F238E27FC236}">
                <a16:creationId xmlns:a16="http://schemas.microsoft.com/office/drawing/2014/main" xmlns="" id="{4AA02050-9818-4A58-96C9-18F6C79BAEF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16417" y="2351528"/>
            <a:ext cx="6858000" cy="4572000"/>
          </a:xfrm>
          <a:prstGeom prst="rect">
            <a:avLst/>
          </a:prstGeom>
        </p:spPr>
      </p:pic>
    </p:spTree>
    <p:extLst>
      <p:ext uri="{BB962C8B-B14F-4D97-AF65-F5344CB8AC3E}">
        <p14:creationId xmlns:p14="http://schemas.microsoft.com/office/powerpoint/2010/main" xmlns="" val="169946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Adaptable Accessories</a:t>
            </a:r>
            <a:endParaRPr dirty="0">
              <a:solidFill>
                <a:schemeClr val="bg1"/>
              </a:solidFill>
              <a:latin typeface="Helvetica Neue Thin" charset="0"/>
              <a:ea typeface="Helvetica Neue Thin" charset="0"/>
              <a:cs typeface="Helvetica Neue Thin" charset="0"/>
            </a:endParaRPr>
          </a:p>
        </p:txBody>
      </p:sp>
      <p:sp>
        <p:nvSpPr>
          <p:cNvPr id="5" name="TextBox 4"/>
          <p:cNvSpPr txBox="1"/>
          <p:nvPr/>
        </p:nvSpPr>
        <p:spPr>
          <a:xfrm>
            <a:off x="6172200" y="2429960"/>
            <a:ext cx="335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06B05EE2-F270-40D5-BAAB-43E4A48E20D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895600"/>
            <a:ext cx="4800600" cy="3200400"/>
          </a:xfrm>
          <a:prstGeom prst="rect">
            <a:avLst/>
          </a:prstGeom>
        </p:spPr>
      </p:pic>
      <p:pic>
        <p:nvPicPr>
          <p:cNvPr id="6" name="Picture 5">
            <a:extLst>
              <a:ext uri="{FF2B5EF4-FFF2-40B4-BE49-F238E27FC236}">
                <a16:creationId xmlns:a16="http://schemas.microsoft.com/office/drawing/2014/main" xmlns="" id="{F9D9D0FE-D66C-47FC-8DB5-0E06C5A8C7B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14900" y="2895600"/>
            <a:ext cx="4800600" cy="3200400"/>
          </a:xfrm>
          <a:prstGeom prst="rect">
            <a:avLst/>
          </a:prstGeom>
        </p:spPr>
      </p:pic>
      <p:pic>
        <p:nvPicPr>
          <p:cNvPr id="8" name="Picture 7">
            <a:extLst>
              <a:ext uri="{FF2B5EF4-FFF2-40B4-BE49-F238E27FC236}">
                <a16:creationId xmlns:a16="http://schemas.microsoft.com/office/drawing/2014/main" xmlns="" id="{1D5389BC-575F-4CEF-8DC1-9D9A67146A6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29800" y="2895600"/>
            <a:ext cx="4800600" cy="3200400"/>
          </a:xfrm>
          <a:prstGeom prst="rect">
            <a:avLst/>
          </a:prstGeom>
        </p:spPr>
      </p:pic>
      <p:sp>
        <p:nvSpPr>
          <p:cNvPr id="9" name="object 2">
            <a:extLst>
              <a:ext uri="{FF2B5EF4-FFF2-40B4-BE49-F238E27FC236}">
                <a16:creationId xmlns:a16="http://schemas.microsoft.com/office/drawing/2014/main" xmlns="" id="{962C37A4-8E72-4323-8777-38446928B9F7}"/>
              </a:ext>
            </a:extLst>
          </p:cNvPr>
          <p:cNvSpPr txBox="1"/>
          <p:nvPr/>
        </p:nvSpPr>
        <p:spPr>
          <a:xfrm>
            <a:off x="853271" y="2481311"/>
            <a:ext cx="2743200" cy="307777"/>
          </a:xfrm>
          <a:prstGeom prst="rect">
            <a:avLst/>
          </a:prstGeom>
        </p:spPr>
        <p:txBody>
          <a:bodyPr vert="horz" wrap="square" lIns="0" tIns="0" rIns="0" bIns="0" rtlCol="0">
            <a:spAutoFit/>
          </a:bodyPr>
          <a:lstStyle/>
          <a:p>
            <a:r>
              <a:rPr lang="en-US" sz="2000" b="1" dirty="0">
                <a:solidFill>
                  <a:schemeClr val="accent6">
                    <a:lumMod val="75000"/>
                  </a:schemeClr>
                </a:solidFill>
                <a:latin typeface="Helvetica Neue"/>
              </a:rPr>
              <a:t>Instrument Stand</a:t>
            </a:r>
          </a:p>
        </p:txBody>
      </p:sp>
      <p:sp>
        <p:nvSpPr>
          <p:cNvPr id="10" name="object 2">
            <a:extLst>
              <a:ext uri="{FF2B5EF4-FFF2-40B4-BE49-F238E27FC236}">
                <a16:creationId xmlns:a16="http://schemas.microsoft.com/office/drawing/2014/main" xmlns="" id="{01EE715E-6A9E-4D77-A127-1F2CFB8CD850}"/>
              </a:ext>
            </a:extLst>
          </p:cNvPr>
          <p:cNvSpPr txBox="1"/>
          <p:nvPr/>
        </p:nvSpPr>
        <p:spPr>
          <a:xfrm>
            <a:off x="10591800" y="2481311"/>
            <a:ext cx="2743200" cy="307777"/>
          </a:xfrm>
          <a:prstGeom prst="rect">
            <a:avLst/>
          </a:prstGeom>
        </p:spPr>
        <p:txBody>
          <a:bodyPr vert="horz" wrap="square" lIns="0" tIns="0" rIns="0" bIns="0" rtlCol="0">
            <a:spAutoFit/>
          </a:bodyPr>
          <a:lstStyle/>
          <a:p>
            <a:r>
              <a:rPr lang="en-US" sz="2000" b="1" dirty="0">
                <a:solidFill>
                  <a:schemeClr val="accent6">
                    <a:lumMod val="75000"/>
                  </a:schemeClr>
                </a:solidFill>
                <a:latin typeface="Helvetica Neue"/>
              </a:rPr>
              <a:t>Benchtop Stand</a:t>
            </a:r>
          </a:p>
        </p:txBody>
      </p:sp>
      <p:sp>
        <p:nvSpPr>
          <p:cNvPr id="11" name="object 2">
            <a:extLst>
              <a:ext uri="{FF2B5EF4-FFF2-40B4-BE49-F238E27FC236}">
                <a16:creationId xmlns:a16="http://schemas.microsoft.com/office/drawing/2014/main" xmlns="" id="{67087DB9-7E1B-4416-8975-D504F78AE439}"/>
              </a:ext>
            </a:extLst>
          </p:cNvPr>
          <p:cNvSpPr txBox="1"/>
          <p:nvPr/>
        </p:nvSpPr>
        <p:spPr>
          <a:xfrm>
            <a:off x="5722535" y="2481311"/>
            <a:ext cx="2743200" cy="307777"/>
          </a:xfrm>
          <a:prstGeom prst="rect">
            <a:avLst/>
          </a:prstGeom>
        </p:spPr>
        <p:txBody>
          <a:bodyPr vert="horz" wrap="square" lIns="0" tIns="0" rIns="0" bIns="0" rtlCol="0">
            <a:spAutoFit/>
          </a:bodyPr>
          <a:lstStyle>
            <a:defPPr>
              <a:defRPr lang="en-US"/>
            </a:defPPr>
            <a:lvl1pPr>
              <a:defRPr sz="2000">
                <a:solidFill>
                  <a:schemeClr val="accent6">
                    <a:lumMod val="75000"/>
                  </a:schemeClr>
                </a:solidFill>
                <a:latin typeface="Helvetica Neue"/>
              </a:defRPr>
            </a:lvl1pPr>
          </a:lstStyle>
          <a:p>
            <a:r>
              <a:rPr lang="en-US" b="1" dirty="0"/>
              <a:t>Adjustable Stand</a:t>
            </a:r>
          </a:p>
        </p:txBody>
      </p:sp>
    </p:spTree>
    <p:extLst>
      <p:ext uri="{BB962C8B-B14F-4D97-AF65-F5344CB8AC3E}">
        <p14:creationId xmlns:p14="http://schemas.microsoft.com/office/powerpoint/2010/main" xmlns="" val="16679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699" y="3786171"/>
            <a:ext cx="4889549" cy="2585323"/>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lvl="1"/>
            <a:r>
              <a:rPr lang="en-US" dirty="0">
                <a:solidFill>
                  <a:srgbClr val="65646A"/>
                </a:solidFill>
              </a:rPr>
              <a:t>On-screen targeting</a:t>
            </a:r>
          </a:p>
          <a:p>
            <a:pPr lvl="1"/>
            <a:r>
              <a:rPr lang="en-US" dirty="0">
                <a:solidFill>
                  <a:srgbClr val="65646A"/>
                </a:solidFill>
              </a:rPr>
              <a:t>Smart spot</a:t>
            </a:r>
          </a:p>
          <a:p>
            <a:pPr lvl="1"/>
            <a:r>
              <a:rPr lang="en-US" dirty="0">
                <a:solidFill>
                  <a:srgbClr val="65646A"/>
                </a:solidFill>
              </a:rPr>
              <a:t>3 illuminators</a:t>
            </a:r>
          </a:p>
          <a:p>
            <a:pPr lvl="1"/>
            <a:r>
              <a:rPr lang="en-US" dirty="0">
                <a:solidFill>
                  <a:srgbClr val="65646A"/>
                </a:solidFill>
              </a:rPr>
              <a:t>Location aware sample positioner</a:t>
            </a:r>
          </a:p>
          <a:p>
            <a:pPr lvl="1"/>
            <a:r>
              <a:rPr lang="en-US" dirty="0">
                <a:solidFill>
                  <a:srgbClr val="65646A"/>
                </a:solidFill>
              </a:rPr>
              <a:t>Sample positioning</a:t>
            </a:r>
          </a:p>
          <a:p>
            <a:pPr lvl="1"/>
            <a:r>
              <a:rPr lang="en-US" dirty="0"/>
              <a:t>Adaptable accessories</a:t>
            </a:r>
          </a:p>
          <a:p>
            <a:pPr lvl="2"/>
            <a:r>
              <a:rPr lang="en-US" dirty="0">
                <a:latin typeface="Helvetica Neue"/>
                <a:cs typeface="Helvetica" panose="020B0604020202020204" pitchFamily="34" charset="0"/>
              </a:rPr>
              <a:t>Instrument stand</a:t>
            </a:r>
          </a:p>
          <a:p>
            <a:pPr lvl="2"/>
            <a:r>
              <a:rPr lang="en-US" dirty="0">
                <a:latin typeface="Helvetica Neue"/>
                <a:cs typeface="Helvetica" panose="020B0604020202020204" pitchFamily="34" charset="0"/>
              </a:rPr>
              <a:t>Adjustable stand </a:t>
            </a:r>
          </a:p>
          <a:p>
            <a:pPr lvl="2"/>
            <a:r>
              <a:rPr lang="en-US" dirty="0">
                <a:latin typeface="Helvetica Neue"/>
                <a:cs typeface="Helvetica" panose="020B0604020202020204" pitchFamily="34" charset="0"/>
              </a:rPr>
              <a:t>Benchtop stand</a:t>
            </a:r>
          </a:p>
        </p:txBody>
      </p:sp>
      <p:sp>
        <p:nvSpPr>
          <p:cNvPr id="3" name="object 3"/>
          <p:cNvSpPr txBox="1"/>
          <p:nvPr/>
        </p:nvSpPr>
        <p:spPr>
          <a:xfrm>
            <a:off x="901701" y="2351528"/>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a:ln>
                  <a:noFill/>
                </a:ln>
                <a:solidFill>
                  <a:srgbClr val="765BA7"/>
                </a:solidFill>
                <a:effectLst/>
                <a:uLnTx/>
                <a:uFillTx/>
                <a:latin typeface="Helvetica Neue Thin" charset="0"/>
                <a:ea typeface="Helvetica Neue Thin" charset="0"/>
                <a:cs typeface="Helvetica Neue Thin" charset="0"/>
              </a:rPr>
              <a:t>MetaVue VS3200</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8089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Accuracy</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74858"/>
            <a:ext cx="6184900" cy="61555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Superior Measurement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pic>
        <p:nvPicPr>
          <p:cNvPr id="5" name="Picture 4">
            <a:extLst>
              <a:ext uri="{FF2B5EF4-FFF2-40B4-BE49-F238E27FC236}">
                <a16:creationId xmlns:a16="http://schemas.microsoft.com/office/drawing/2014/main" xmlns="" id="{5DF07BC2-146B-4ECB-9080-7D712672C7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86600" y="2286000"/>
            <a:ext cx="6858000" cy="4572000"/>
          </a:xfrm>
          <a:prstGeom prst="rect">
            <a:avLst/>
          </a:prstGeom>
        </p:spPr>
      </p:pic>
    </p:spTree>
    <p:extLst>
      <p:ext uri="{BB962C8B-B14F-4D97-AF65-F5344CB8AC3E}">
        <p14:creationId xmlns:p14="http://schemas.microsoft.com/office/powerpoint/2010/main" xmlns="" val="125940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985720"/>
            <a:ext cx="4889549" cy="1477328"/>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On-screen targeting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solidFill>
                  <a:srgbClr val="65646A"/>
                </a:solidFill>
              </a:rPr>
              <a:t>Store sample images</a:t>
            </a:r>
          </a:p>
          <a:p>
            <a:pPr lvl="1">
              <a:defRPr/>
            </a:pPr>
            <a:r>
              <a:rPr lang="en-US" dirty="0">
                <a:solidFill>
                  <a:srgbClr val="65646A"/>
                </a:solidFill>
              </a:rPr>
              <a:t>Retractable location-aware sample positioner</a:t>
            </a:r>
          </a:p>
          <a:p>
            <a:pPr lvl="1">
              <a:defRPr/>
            </a:pPr>
            <a:r>
              <a:rPr lang="en-US" dirty="0">
                <a:solidFill>
                  <a:srgbClr val="65646A"/>
                </a:solidFill>
              </a:rPr>
              <a:t>Intuitive user interface</a:t>
            </a:r>
          </a:p>
        </p:txBody>
      </p:sp>
      <p:sp>
        <p:nvSpPr>
          <p:cNvPr id="3" name="object 3"/>
          <p:cNvSpPr txBox="1"/>
          <p:nvPr/>
        </p:nvSpPr>
        <p:spPr>
          <a:xfrm>
            <a:off x="901701" y="2351528"/>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a:ln>
                  <a:noFill/>
                </a:ln>
                <a:solidFill>
                  <a:srgbClr val="765BA7"/>
                </a:solidFill>
                <a:effectLst/>
                <a:uLnTx/>
                <a:uFillTx/>
                <a:latin typeface="Helvetica Neue Thin" charset="0"/>
                <a:ea typeface="Helvetica Neue Thin" charset="0"/>
                <a:cs typeface="Helvetica Neue Thin" charset="0"/>
              </a:rPr>
              <a:t>MetaVue VS3200</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Ease of Use</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74858"/>
            <a:ext cx="6184900" cy="923330"/>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A simple interface that is quick and easy to learn, reducing mistakes and waste.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pic>
        <p:nvPicPr>
          <p:cNvPr id="5" name="Picture 4">
            <a:extLst>
              <a:ext uri="{FF2B5EF4-FFF2-40B4-BE49-F238E27FC236}">
                <a16:creationId xmlns:a16="http://schemas.microsoft.com/office/drawing/2014/main" xmlns="" id="{79DBB605-97E0-48AB-A68E-194E71FE752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52733" y="2376928"/>
            <a:ext cx="6858000" cy="4572000"/>
          </a:xfrm>
          <a:prstGeom prst="rect">
            <a:avLst/>
          </a:prstGeom>
        </p:spPr>
      </p:pic>
    </p:spTree>
    <p:extLst>
      <p:ext uri="{BB962C8B-B14F-4D97-AF65-F5344CB8AC3E}">
        <p14:creationId xmlns:p14="http://schemas.microsoft.com/office/powerpoint/2010/main" xmlns="" val="414338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2"/>
          <p:cNvSpPr txBox="1"/>
          <p:nvPr/>
        </p:nvSpPr>
        <p:spPr>
          <a:xfrm>
            <a:off x="901700" y="3985720"/>
            <a:ext cx="6184900" cy="1477328"/>
          </a:xfrm>
          <a:prstGeom prst="rect">
            <a:avLst/>
          </a:prstGeom>
          <a:noFill/>
        </p:spPr>
        <p:txBody>
          <a:bodyPr wrap="square" rtlCol="0">
            <a:spAutoFit/>
          </a:bodyPr>
          <a:lstStyle>
            <a:defPPr>
              <a:defRPr lang="en-US"/>
            </a:defPPr>
            <a:lvl1pPr>
              <a:defRPr>
                <a:latin typeface="Helvetica Neue"/>
              </a:defRPr>
            </a:lvl1pPr>
            <a:lvl2pPr marL="742950" lvl="1" indent="-285750">
              <a:buFont typeface="Wingdings" panose="05000000000000000000" pitchFamily="2" charset="2"/>
              <a:buChar char="ü"/>
              <a:defRPr>
                <a:latin typeface="Helvetica Neue"/>
              </a:defRPr>
            </a:lvl2p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65646A"/>
                </a:solidFill>
                <a:effectLst/>
                <a:uLnTx/>
                <a:uFillTx/>
                <a:latin typeface="Helvetica Neue"/>
                <a:ea typeface="+mn-ea"/>
                <a:cs typeface="+mn-cs"/>
              </a:rPr>
              <a:t>Data compatible</a:t>
            </a:r>
          </a:p>
          <a:p>
            <a:pPr marR="0" lvl="1" fontAlgn="auto">
              <a:lnSpc>
                <a:spcPct val="100000"/>
              </a:lnSpc>
              <a:spcBef>
                <a:spcPts val="0"/>
              </a:spcBef>
              <a:spcAft>
                <a:spcPts val="0"/>
              </a:spcAft>
              <a:buClrTx/>
              <a:buSzTx/>
              <a:tabLst/>
              <a:defRPr/>
            </a:pPr>
            <a:r>
              <a:rPr lang="en-US" dirty="0">
                <a:solidFill>
                  <a:srgbClr val="65646A"/>
                </a:solidFill>
              </a:rPr>
              <a:t>Store sample images</a:t>
            </a:r>
          </a:p>
          <a:p>
            <a:pPr marR="0" lvl="1" fontAlgn="auto">
              <a:lnSpc>
                <a:spcPct val="100000"/>
              </a:lnSpc>
              <a:spcBef>
                <a:spcPts val="0"/>
              </a:spcBef>
              <a:spcAft>
                <a:spcPts val="0"/>
              </a:spcAft>
              <a:buClrTx/>
              <a:buSzTx/>
              <a:tabLst/>
              <a:defRPr/>
            </a:pPr>
            <a:r>
              <a:rPr lang="en-US" dirty="0">
                <a:solidFill>
                  <a:srgbClr val="65646A"/>
                </a:solidFill>
              </a:rPr>
              <a:t>Workflow integration via Color </a:t>
            </a:r>
            <a:r>
              <a:rPr lang="en-US" dirty="0" err="1">
                <a:solidFill>
                  <a:srgbClr val="65646A"/>
                </a:solidFill>
              </a:rPr>
              <a:t>iQC</a:t>
            </a:r>
            <a:r>
              <a:rPr lang="en-US" dirty="0">
                <a:solidFill>
                  <a:srgbClr val="65646A"/>
                </a:solidFill>
              </a:rPr>
              <a:t> / </a:t>
            </a:r>
            <a:r>
              <a:rPr lang="en-US" dirty="0" err="1">
                <a:solidFill>
                  <a:srgbClr val="65646A"/>
                </a:solidFill>
              </a:rPr>
              <a:t>iMatch</a:t>
            </a:r>
            <a:endParaRPr lang="en-US" dirty="0">
              <a:solidFill>
                <a:srgbClr val="65646A"/>
              </a:solidFill>
            </a:endParaRPr>
          </a:p>
          <a:p>
            <a:pPr marR="0" lvl="1" fontAlgn="auto">
              <a:lnSpc>
                <a:spcPct val="100000"/>
              </a:lnSpc>
              <a:spcBef>
                <a:spcPts val="0"/>
              </a:spcBef>
              <a:spcAft>
                <a:spcPts val="0"/>
              </a:spcAft>
              <a:buClrTx/>
              <a:buSzTx/>
              <a:tabLst/>
              <a:defRPr/>
            </a:pPr>
            <a:r>
              <a:rPr lang="en-US" dirty="0">
                <a:solidFill>
                  <a:srgbClr val="65646A"/>
                </a:solidFill>
              </a:rPr>
              <a:t>Includes green check tile and calibration certificate</a:t>
            </a:r>
          </a:p>
          <a:p>
            <a:pPr lvl="1">
              <a:defRPr/>
            </a:pPr>
            <a:r>
              <a:rPr lang="en-US" dirty="0" err="1">
                <a:solidFill>
                  <a:srgbClr val="65646A"/>
                </a:solidFill>
              </a:rPr>
              <a:t>NetProfiler</a:t>
            </a:r>
            <a:endParaRPr lang="en-US" dirty="0">
              <a:solidFill>
                <a:srgbClr val="65646A"/>
              </a:solidFill>
            </a:endParaRPr>
          </a:p>
        </p:txBody>
      </p:sp>
      <p:sp>
        <p:nvSpPr>
          <p:cNvPr id="3" name="object 3"/>
          <p:cNvSpPr txBox="1"/>
          <p:nvPr/>
        </p:nvSpPr>
        <p:spPr>
          <a:xfrm>
            <a:off x="901701" y="2351528"/>
            <a:ext cx="9004299" cy="92333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5" normalizeH="0" baseline="0" noProof="0" dirty="0">
                <a:ln>
                  <a:noFill/>
                </a:ln>
                <a:solidFill>
                  <a:srgbClr val="765BA7"/>
                </a:solidFill>
                <a:effectLst/>
                <a:uLnTx/>
                <a:uFillTx/>
                <a:latin typeface="Helvetica Neue Thin" charset="0"/>
                <a:ea typeface="Helvetica Neue Thin" charset="0"/>
                <a:cs typeface="Helvetica Neue Thin" charset="0"/>
              </a:rPr>
              <a:t>MetaVue VS3200</a:t>
            </a:r>
            <a:endParaRPr kumimoji="0" lang="en-US" sz="6000" b="0" i="0" u="none" strike="noStrike" kern="1200" cap="none" spc="0" normalizeH="0" baseline="0" noProof="0" dirty="0">
              <a:ln>
                <a:noFill/>
              </a:ln>
              <a:solidFill>
                <a:srgbClr val="65646A"/>
              </a:solidFill>
              <a:effectLst/>
              <a:uLnTx/>
              <a:uFillTx/>
              <a:latin typeface="Helvetica Neue Thin" charset="0"/>
              <a:ea typeface="Helvetica Neue Thin" charset="0"/>
              <a:cs typeface="Helvetica Neue Thin" charset="0"/>
            </a:endParaRPr>
          </a:p>
        </p:txBody>
      </p:sp>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Seamless Integration</a:t>
            </a:r>
            <a:endParaRPr dirty="0">
              <a:solidFill>
                <a:schemeClr val="bg1"/>
              </a:solidFill>
              <a:latin typeface="Helvetica Neue Thin" charset="0"/>
              <a:ea typeface="Helvetica Neue Thin" charset="0"/>
              <a:cs typeface="Helvetica Neue Thin" charset="0"/>
            </a:endParaRPr>
          </a:p>
        </p:txBody>
      </p:sp>
      <p:sp>
        <p:nvSpPr>
          <p:cNvPr id="9" name="object 2">
            <a:extLst>
              <a:ext uri="{FF2B5EF4-FFF2-40B4-BE49-F238E27FC236}">
                <a16:creationId xmlns:a16="http://schemas.microsoft.com/office/drawing/2014/main" xmlns="" id="{18E27152-D30E-4CED-AE6D-C62CC1373420}"/>
              </a:ext>
            </a:extLst>
          </p:cNvPr>
          <p:cNvSpPr txBox="1"/>
          <p:nvPr/>
        </p:nvSpPr>
        <p:spPr>
          <a:xfrm>
            <a:off x="901700" y="3274858"/>
            <a:ext cx="6184900" cy="615553"/>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rPr>
              <a:t>Easily adapt instrument to existing X-Rite workflows.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75AA7">
                  <a:lumMod val="75000"/>
                </a:srgbClr>
              </a:solidFill>
              <a:effectLst/>
              <a:uLnTx/>
              <a:uFillTx/>
              <a:latin typeface="Helvetica Neue"/>
              <a:ea typeface="+mn-ea"/>
              <a:cs typeface="+mn-cs"/>
            </a:endParaRPr>
          </a:p>
        </p:txBody>
      </p:sp>
      <p:pic>
        <p:nvPicPr>
          <p:cNvPr id="6" name="Picture 5">
            <a:extLst>
              <a:ext uri="{FF2B5EF4-FFF2-40B4-BE49-F238E27FC236}">
                <a16:creationId xmlns:a16="http://schemas.microsoft.com/office/drawing/2014/main" xmlns="" id="{9CCCA623-7276-4E05-B489-C38325BD884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0" y="2211034"/>
            <a:ext cx="4114800" cy="2743200"/>
          </a:xfrm>
          <a:prstGeom prst="rect">
            <a:avLst/>
          </a:prstGeom>
        </p:spPr>
      </p:pic>
      <p:pic>
        <p:nvPicPr>
          <p:cNvPr id="8" name="Picture 7">
            <a:extLst>
              <a:ext uri="{FF2B5EF4-FFF2-40B4-BE49-F238E27FC236}">
                <a16:creationId xmlns:a16="http://schemas.microsoft.com/office/drawing/2014/main" xmlns="" id="{C8E5D1E8-223E-4EAF-B979-9007EE65869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82000" y="5206894"/>
            <a:ext cx="4114800" cy="2743200"/>
          </a:xfrm>
          <a:prstGeom prst="rect">
            <a:avLst/>
          </a:prstGeom>
        </p:spPr>
      </p:pic>
    </p:spTree>
    <p:extLst>
      <p:ext uri="{BB962C8B-B14F-4D97-AF65-F5344CB8AC3E}">
        <p14:creationId xmlns:p14="http://schemas.microsoft.com/office/powerpoint/2010/main" xmlns="" val="338894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Key Features</a:t>
            </a:r>
            <a:endParaRPr dirty="0">
              <a:solidFill>
                <a:schemeClr val="bg1"/>
              </a:solidFill>
              <a:latin typeface="Helvetica Neue Thin" charset="0"/>
              <a:ea typeface="Helvetica Neue Thin" charset="0"/>
              <a:cs typeface="Helvetica Neue Thin" charset="0"/>
            </a:endParaRPr>
          </a:p>
        </p:txBody>
      </p:sp>
      <p:pic>
        <p:nvPicPr>
          <p:cNvPr id="6" name="Picture 5">
            <a:extLst>
              <a:ext uri="{FF2B5EF4-FFF2-40B4-BE49-F238E27FC236}">
                <a16:creationId xmlns:a16="http://schemas.microsoft.com/office/drawing/2014/main" xmlns="" id="{C5F038CC-8881-456C-8EFD-DA8580783DA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43200" y="1270000"/>
            <a:ext cx="10210800" cy="6807200"/>
          </a:xfrm>
          <a:prstGeom prst="rect">
            <a:avLst/>
          </a:prstGeom>
        </p:spPr>
      </p:pic>
      <p:sp>
        <p:nvSpPr>
          <p:cNvPr id="25" name="Rounded Rectangular Callout 9">
            <a:extLst>
              <a:ext uri="{FF2B5EF4-FFF2-40B4-BE49-F238E27FC236}">
                <a16:creationId xmlns:a16="http://schemas.microsoft.com/office/drawing/2014/main" xmlns="" id="{51DD7E17-AF69-48D6-A134-1852AA1E00E5}"/>
              </a:ext>
            </a:extLst>
          </p:cNvPr>
          <p:cNvSpPr/>
          <p:nvPr/>
        </p:nvSpPr>
        <p:spPr>
          <a:xfrm>
            <a:off x="3761156" y="7177672"/>
            <a:ext cx="1003461" cy="645998"/>
          </a:xfrm>
          <a:prstGeom prst="wedgeRoundRectCallout">
            <a:avLst>
              <a:gd name="adj1" fmla="val 85930"/>
              <a:gd name="adj2" fmla="val -218675"/>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Sample Positioner</a:t>
            </a:r>
          </a:p>
        </p:txBody>
      </p:sp>
      <p:sp>
        <p:nvSpPr>
          <p:cNvPr id="26" name="Rounded Rectangular Callout 10">
            <a:extLst>
              <a:ext uri="{FF2B5EF4-FFF2-40B4-BE49-F238E27FC236}">
                <a16:creationId xmlns:a16="http://schemas.microsoft.com/office/drawing/2014/main" xmlns="" id="{B46DF846-56A8-44D6-BC3D-6D08E2B8EC1B}"/>
              </a:ext>
            </a:extLst>
          </p:cNvPr>
          <p:cNvSpPr/>
          <p:nvPr/>
        </p:nvSpPr>
        <p:spPr>
          <a:xfrm>
            <a:off x="2571039" y="7144601"/>
            <a:ext cx="1128894" cy="645998"/>
          </a:xfrm>
          <a:prstGeom prst="wedgeRoundRectCallout">
            <a:avLst>
              <a:gd name="adj1" fmla="val 158008"/>
              <a:gd name="adj2" fmla="val -215181"/>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LED Illuminators</a:t>
            </a:r>
          </a:p>
        </p:txBody>
      </p:sp>
      <p:sp>
        <p:nvSpPr>
          <p:cNvPr id="32" name="Rounded Rectangular Callout 13">
            <a:extLst>
              <a:ext uri="{FF2B5EF4-FFF2-40B4-BE49-F238E27FC236}">
                <a16:creationId xmlns:a16="http://schemas.microsoft.com/office/drawing/2014/main" xmlns="" id="{89832226-089E-40D9-93AF-E393BF4A4B1C}"/>
              </a:ext>
            </a:extLst>
          </p:cNvPr>
          <p:cNvSpPr/>
          <p:nvPr/>
        </p:nvSpPr>
        <p:spPr>
          <a:xfrm>
            <a:off x="6621745" y="7101840"/>
            <a:ext cx="548640" cy="365760"/>
          </a:xfrm>
          <a:prstGeom prst="wedgeRoundRectCallout">
            <a:avLst>
              <a:gd name="adj1" fmla="val -318245"/>
              <a:gd name="adj2" fmla="val -53554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Grip Points</a:t>
            </a:r>
          </a:p>
        </p:txBody>
      </p:sp>
      <p:sp>
        <p:nvSpPr>
          <p:cNvPr id="33" name="Rounded Rectangular Callout 15">
            <a:extLst>
              <a:ext uri="{FF2B5EF4-FFF2-40B4-BE49-F238E27FC236}">
                <a16:creationId xmlns:a16="http://schemas.microsoft.com/office/drawing/2014/main" xmlns="" id="{48AF0F71-4F99-4B1A-AEDA-8294EF5AE67F}"/>
              </a:ext>
            </a:extLst>
          </p:cNvPr>
          <p:cNvSpPr/>
          <p:nvPr/>
        </p:nvSpPr>
        <p:spPr>
          <a:xfrm>
            <a:off x="6635192" y="7115287"/>
            <a:ext cx="548640" cy="365760"/>
          </a:xfrm>
          <a:prstGeom prst="wedgeRoundRectCallout">
            <a:avLst>
              <a:gd name="adj1" fmla="val -271392"/>
              <a:gd name="adj2" fmla="val -66975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dirty="0"/>
          </a:p>
        </p:txBody>
      </p:sp>
      <p:sp>
        <p:nvSpPr>
          <p:cNvPr id="35" name="Rounded Rectangular Callout 15">
            <a:extLst>
              <a:ext uri="{FF2B5EF4-FFF2-40B4-BE49-F238E27FC236}">
                <a16:creationId xmlns:a16="http://schemas.microsoft.com/office/drawing/2014/main" xmlns="" id="{B0A259D3-D2FC-40EB-B9F9-1F1035287C95}"/>
              </a:ext>
            </a:extLst>
          </p:cNvPr>
          <p:cNvSpPr/>
          <p:nvPr/>
        </p:nvSpPr>
        <p:spPr>
          <a:xfrm>
            <a:off x="6648639" y="7101840"/>
            <a:ext cx="548640" cy="365760"/>
          </a:xfrm>
          <a:prstGeom prst="wedgeRoundRectCallout">
            <a:avLst>
              <a:gd name="adj1" fmla="val -117797"/>
              <a:gd name="adj2" fmla="val -568721"/>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Grips Points</a:t>
            </a:r>
          </a:p>
        </p:txBody>
      </p:sp>
      <p:sp>
        <p:nvSpPr>
          <p:cNvPr id="37" name="Rounded Rectangular Callout 17">
            <a:extLst>
              <a:ext uri="{FF2B5EF4-FFF2-40B4-BE49-F238E27FC236}">
                <a16:creationId xmlns:a16="http://schemas.microsoft.com/office/drawing/2014/main" xmlns="" id="{75AD9667-F9CA-425F-8FA7-8B525C939878}"/>
              </a:ext>
            </a:extLst>
          </p:cNvPr>
          <p:cNvSpPr/>
          <p:nvPr/>
        </p:nvSpPr>
        <p:spPr>
          <a:xfrm>
            <a:off x="7315200" y="1981200"/>
            <a:ext cx="1066800" cy="533400"/>
          </a:xfrm>
          <a:prstGeom prst="wedgeRoundRectCallout">
            <a:avLst>
              <a:gd name="adj1" fmla="val 123204"/>
              <a:gd name="adj2" fmla="val 29164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User Selected Spot</a:t>
            </a:r>
          </a:p>
        </p:txBody>
      </p:sp>
      <p:sp>
        <p:nvSpPr>
          <p:cNvPr id="39" name="Rounded Rectangular Callout 18">
            <a:extLst>
              <a:ext uri="{FF2B5EF4-FFF2-40B4-BE49-F238E27FC236}">
                <a16:creationId xmlns:a16="http://schemas.microsoft.com/office/drawing/2014/main" xmlns="" id="{98ADA1D4-8BC7-4948-967A-A5A91E1A4C9B}"/>
              </a:ext>
            </a:extLst>
          </p:cNvPr>
          <p:cNvSpPr/>
          <p:nvPr/>
        </p:nvSpPr>
        <p:spPr>
          <a:xfrm>
            <a:off x="10439400" y="1895587"/>
            <a:ext cx="1036320" cy="619013"/>
          </a:xfrm>
          <a:prstGeom prst="wedgeRoundRectCallout">
            <a:avLst>
              <a:gd name="adj1" fmla="val -141281"/>
              <a:gd name="adj2" fmla="val 28696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On-Screen Targeting</a:t>
            </a:r>
          </a:p>
        </p:txBody>
      </p:sp>
      <p:sp>
        <p:nvSpPr>
          <p:cNvPr id="41" name="Rounded Rectangular Callout 4">
            <a:extLst>
              <a:ext uri="{FF2B5EF4-FFF2-40B4-BE49-F238E27FC236}">
                <a16:creationId xmlns:a16="http://schemas.microsoft.com/office/drawing/2014/main" xmlns="" id="{E3814958-B12F-42FF-9628-928AFBB80249}"/>
              </a:ext>
            </a:extLst>
          </p:cNvPr>
          <p:cNvSpPr/>
          <p:nvPr/>
        </p:nvSpPr>
        <p:spPr>
          <a:xfrm>
            <a:off x="2136661" y="3684880"/>
            <a:ext cx="1213077" cy="417164"/>
          </a:xfrm>
          <a:prstGeom prst="wedgeRoundRectCallout">
            <a:avLst>
              <a:gd name="adj1" fmla="val 121058"/>
              <a:gd name="adj2" fmla="val 25684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Measurement Button</a:t>
            </a:r>
          </a:p>
        </p:txBody>
      </p:sp>
      <p:sp>
        <p:nvSpPr>
          <p:cNvPr id="42" name="Rounded Rectangular Callout 5">
            <a:extLst>
              <a:ext uri="{FF2B5EF4-FFF2-40B4-BE49-F238E27FC236}">
                <a16:creationId xmlns:a16="http://schemas.microsoft.com/office/drawing/2014/main" xmlns="" id="{3DF508D8-52F9-41C7-B6D1-A9F513F08CB0}"/>
              </a:ext>
            </a:extLst>
          </p:cNvPr>
          <p:cNvSpPr/>
          <p:nvPr/>
        </p:nvSpPr>
        <p:spPr>
          <a:xfrm>
            <a:off x="3399417" y="2514600"/>
            <a:ext cx="748850" cy="498001"/>
          </a:xfrm>
          <a:prstGeom prst="wedgeRoundRectCallout">
            <a:avLst>
              <a:gd name="adj1" fmla="val 52503"/>
              <a:gd name="adj2" fmla="val 425632"/>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Status Indicator</a:t>
            </a:r>
          </a:p>
        </p:txBody>
      </p:sp>
      <p:sp>
        <p:nvSpPr>
          <p:cNvPr id="43" name="Rounded Rectangular Callout 6">
            <a:extLst>
              <a:ext uri="{FF2B5EF4-FFF2-40B4-BE49-F238E27FC236}">
                <a16:creationId xmlns:a16="http://schemas.microsoft.com/office/drawing/2014/main" xmlns="" id="{49807662-EA4C-44D7-AE0D-B72E49FA1EB5}"/>
              </a:ext>
            </a:extLst>
          </p:cNvPr>
          <p:cNvSpPr/>
          <p:nvPr/>
        </p:nvSpPr>
        <p:spPr>
          <a:xfrm>
            <a:off x="6019800" y="4102044"/>
            <a:ext cx="779859" cy="513338"/>
          </a:xfrm>
          <a:prstGeom prst="wedgeRoundRectCallout">
            <a:avLst>
              <a:gd name="adj1" fmla="val 11682"/>
              <a:gd name="adj2" fmla="val 118777"/>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Cable</a:t>
            </a:r>
          </a:p>
          <a:p>
            <a:pPr algn="ctr"/>
            <a:r>
              <a:rPr lang="en-US" sz="1200" dirty="0">
                <a:latin typeface="Helvetica Neue"/>
              </a:rPr>
              <a:t>Routing</a:t>
            </a:r>
          </a:p>
        </p:txBody>
      </p:sp>
      <p:sp>
        <p:nvSpPr>
          <p:cNvPr id="44" name="Rounded Rectangular Callout 11">
            <a:extLst>
              <a:ext uri="{FF2B5EF4-FFF2-40B4-BE49-F238E27FC236}">
                <a16:creationId xmlns:a16="http://schemas.microsoft.com/office/drawing/2014/main" xmlns="" id="{7D2EE10C-B9C7-4999-89B7-9477EE557B54}"/>
              </a:ext>
            </a:extLst>
          </p:cNvPr>
          <p:cNvSpPr/>
          <p:nvPr/>
        </p:nvSpPr>
        <p:spPr>
          <a:xfrm>
            <a:off x="4804484" y="2286000"/>
            <a:ext cx="1002852" cy="539664"/>
          </a:xfrm>
          <a:prstGeom prst="wedgeRoundRectCallout">
            <a:avLst>
              <a:gd name="adj1" fmla="val -62698"/>
              <a:gd name="adj2" fmla="val 299817"/>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Gloss Sensor</a:t>
            </a:r>
          </a:p>
        </p:txBody>
      </p:sp>
      <p:sp>
        <p:nvSpPr>
          <p:cNvPr id="45" name="Rounded Rectangular Callout 12">
            <a:extLst>
              <a:ext uri="{FF2B5EF4-FFF2-40B4-BE49-F238E27FC236}">
                <a16:creationId xmlns:a16="http://schemas.microsoft.com/office/drawing/2014/main" xmlns="" id="{CF51FCB3-B5CF-426A-B6ED-218474B14B21}"/>
              </a:ext>
            </a:extLst>
          </p:cNvPr>
          <p:cNvSpPr/>
          <p:nvPr/>
        </p:nvSpPr>
        <p:spPr>
          <a:xfrm>
            <a:off x="5109235" y="3012601"/>
            <a:ext cx="808181" cy="753661"/>
          </a:xfrm>
          <a:prstGeom prst="wedgeRoundRectCallout">
            <a:avLst>
              <a:gd name="adj1" fmla="val -60042"/>
              <a:gd name="adj2" fmla="val 13086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Spectral Image Sensor</a:t>
            </a:r>
          </a:p>
        </p:txBody>
      </p:sp>
      <p:sp>
        <p:nvSpPr>
          <p:cNvPr id="46" name="Rounded Rectangular Callout 19">
            <a:extLst>
              <a:ext uri="{FF2B5EF4-FFF2-40B4-BE49-F238E27FC236}">
                <a16:creationId xmlns:a16="http://schemas.microsoft.com/office/drawing/2014/main" xmlns="" id="{E280A215-C1FA-413B-9776-CF2EAC024648}"/>
              </a:ext>
            </a:extLst>
          </p:cNvPr>
          <p:cNvSpPr/>
          <p:nvPr/>
        </p:nvSpPr>
        <p:spPr>
          <a:xfrm>
            <a:off x="5917416" y="2311792"/>
            <a:ext cx="874469" cy="692476"/>
          </a:xfrm>
          <a:prstGeom prst="wedgeRoundRectCallout">
            <a:avLst>
              <a:gd name="adj1" fmla="val -80600"/>
              <a:gd name="adj2" fmla="val 239293"/>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Smart Spot Processing</a:t>
            </a:r>
          </a:p>
        </p:txBody>
      </p:sp>
      <p:sp>
        <p:nvSpPr>
          <p:cNvPr id="47" name="Rounded Rectangular Callout 7">
            <a:extLst>
              <a:ext uri="{FF2B5EF4-FFF2-40B4-BE49-F238E27FC236}">
                <a16:creationId xmlns:a16="http://schemas.microsoft.com/office/drawing/2014/main" xmlns="" id="{3723D327-6C4F-4CAD-96C5-BA3CBB0145C2}"/>
              </a:ext>
            </a:extLst>
          </p:cNvPr>
          <p:cNvSpPr/>
          <p:nvPr/>
        </p:nvSpPr>
        <p:spPr>
          <a:xfrm>
            <a:off x="1447800" y="5410200"/>
            <a:ext cx="1100341" cy="491102"/>
          </a:xfrm>
          <a:prstGeom prst="wedgeRoundRectCallout">
            <a:avLst>
              <a:gd name="adj1" fmla="val 164402"/>
              <a:gd name="adj2" fmla="val 297"/>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latin typeface="Helvetica Neue"/>
              </a:rPr>
              <a:t>Kensington Lock</a:t>
            </a:r>
          </a:p>
        </p:txBody>
      </p:sp>
    </p:spTree>
    <p:extLst>
      <p:ext uri="{BB962C8B-B14F-4D97-AF65-F5344CB8AC3E}">
        <p14:creationId xmlns:p14="http://schemas.microsoft.com/office/powerpoint/2010/main" xmlns="" val="1492259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4" name="Slide Number Placeholder 123"/>
          <p:cNvSpPr>
            <a:spLocks noGrp="1"/>
          </p:cNvSpPr>
          <p:nvPr>
            <p:ph type="sldNum" sz="quarter" idx="7"/>
          </p:nvPr>
        </p:nvSpPr>
        <p:spPr>
          <a:xfrm>
            <a:off x="368808" y="7700560"/>
            <a:ext cx="3364992" cy="2462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65646A">
                    <a:tint val="75000"/>
                  </a:srgbClr>
                </a:solidFill>
                <a:effectLst/>
                <a:uLnTx/>
                <a:uFillTx/>
                <a:latin typeface="Helvetica Neue Helvetica 55 Roman"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65646A">
                  <a:tint val="75000"/>
                </a:srgbClr>
              </a:solidFill>
              <a:effectLst/>
              <a:uLnTx/>
              <a:uFillTx/>
              <a:latin typeface="Helvetica Neue Helvetica 55 Roman" charset="0"/>
              <a:ea typeface="+mn-ea"/>
              <a:cs typeface="+mn-cs"/>
            </a:endParaRPr>
          </a:p>
        </p:txBody>
      </p:sp>
      <p:sp>
        <p:nvSpPr>
          <p:cNvPr id="12" name="object 2"/>
          <p:cNvSpPr txBox="1">
            <a:spLocks noGrp="1"/>
          </p:cNvSpPr>
          <p:nvPr>
            <p:ph type="title"/>
          </p:nvPr>
        </p:nvSpPr>
        <p:spPr>
          <a:xfrm>
            <a:off x="901700" y="548892"/>
            <a:ext cx="7708900" cy="615553"/>
          </a:xfrm>
          <a:prstGeom prst="rect">
            <a:avLst/>
          </a:prstGeom>
        </p:spPr>
        <p:txBody>
          <a:bodyPr vert="horz" wrap="square" lIns="0" tIns="0" rIns="0" bIns="0" rtlCol="0">
            <a:spAutoFit/>
          </a:bodyPr>
          <a:lstStyle/>
          <a:p>
            <a:pPr marL="12700" algn="l">
              <a:lnSpc>
                <a:spcPct val="100000"/>
              </a:lnSpc>
              <a:tabLst>
                <a:tab pos="549275" algn="l"/>
                <a:tab pos="1953260" algn="l"/>
                <a:tab pos="3822065" algn="l"/>
              </a:tabLst>
            </a:pPr>
            <a:r>
              <a:rPr lang="en-US" spc="-40" dirty="0">
                <a:solidFill>
                  <a:schemeClr val="bg1"/>
                </a:solidFill>
                <a:latin typeface="Helvetica Neue Thin" charset="0"/>
                <a:ea typeface="Helvetica Neue Thin" charset="0"/>
                <a:cs typeface="Helvetica Neue Thin" charset="0"/>
              </a:rPr>
              <a:t>Key Differentiators </a:t>
            </a:r>
            <a:endParaRPr dirty="0">
              <a:solidFill>
                <a:schemeClr val="bg1"/>
              </a:solidFill>
              <a:latin typeface="Helvetica Neue Thin" charset="0"/>
              <a:ea typeface="Helvetica Neue Thin" charset="0"/>
              <a:cs typeface="Helvetica Neue Thin" charset="0"/>
            </a:endParaRPr>
          </a:p>
        </p:txBody>
      </p:sp>
      <p:pic>
        <p:nvPicPr>
          <p:cNvPr id="7" name="Picture 6">
            <a:extLst>
              <a:ext uri="{FF2B5EF4-FFF2-40B4-BE49-F238E27FC236}">
                <a16:creationId xmlns:a16="http://schemas.microsoft.com/office/drawing/2014/main" xmlns="" id="{E162A0C2-A87B-4717-92C3-F5C1318C0B93}"/>
              </a:ext>
            </a:extLst>
          </p:cNvPr>
          <p:cNvPicPr/>
          <p:nvPr/>
        </p:nvPicPr>
        <p:blipFill>
          <a:blip r:embed="rId4"/>
          <a:stretch>
            <a:fillRect/>
          </a:stretch>
        </p:blipFill>
        <p:spPr>
          <a:xfrm>
            <a:off x="1676400" y="1519640"/>
            <a:ext cx="11277600" cy="6100360"/>
          </a:xfrm>
          <a:prstGeom prst="rect">
            <a:avLst/>
          </a:prstGeom>
        </p:spPr>
      </p:pic>
    </p:spTree>
    <p:extLst>
      <p:ext uri="{BB962C8B-B14F-4D97-AF65-F5344CB8AC3E}">
        <p14:creationId xmlns:p14="http://schemas.microsoft.com/office/powerpoint/2010/main" xmlns="" val="2786038866"/>
      </p:ext>
    </p:extLst>
  </p:cSld>
  <p:clrMapOvr>
    <a:masterClrMapping/>
  </p:clrMapOvr>
</p:sld>
</file>

<file path=ppt/theme/theme1.xml><?xml version="1.0" encoding="utf-8"?>
<a:theme xmlns:a="http://schemas.openxmlformats.org/drawingml/2006/main" name="Office Theme">
  <a:themeElements>
    <a:clrScheme name="X-Rite 1">
      <a:dk1>
        <a:srgbClr val="65646A"/>
      </a:dk1>
      <a:lt1>
        <a:srgbClr val="FFFFFF"/>
      </a:lt1>
      <a:dk2>
        <a:srgbClr val="44546A"/>
      </a:dk2>
      <a:lt2>
        <a:srgbClr val="E7E6E6"/>
      </a:lt2>
      <a:accent1>
        <a:srgbClr val="E9417B"/>
      </a:accent1>
      <a:accent2>
        <a:srgbClr val="F28B1F"/>
      </a:accent2>
      <a:accent3>
        <a:srgbClr val="76BD1D"/>
      </a:accent3>
      <a:accent4>
        <a:srgbClr val="7DA2D6"/>
      </a:accent4>
      <a:accent5>
        <a:srgbClr val="326297"/>
      </a:accent5>
      <a:accent6>
        <a:srgbClr val="775AA7"/>
      </a:accent6>
      <a:hlink>
        <a:srgbClr val="A05FA6"/>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aster Purple">
  <a:themeElements>
    <a:clrScheme name="X-Rite">
      <a:dk1>
        <a:srgbClr val="000000"/>
      </a:dk1>
      <a:lt1>
        <a:srgbClr val="FFFFFF"/>
      </a:lt1>
      <a:dk2>
        <a:srgbClr val="53565A"/>
      </a:dk2>
      <a:lt2>
        <a:srgbClr val="75787B"/>
      </a:lt2>
      <a:accent1>
        <a:srgbClr val="ED8B00"/>
      </a:accent1>
      <a:accent2>
        <a:srgbClr val="6EC828"/>
      </a:accent2>
      <a:accent3>
        <a:srgbClr val="5A3C96"/>
      </a:accent3>
      <a:accent4>
        <a:srgbClr val="5082C8"/>
      </a:accent4>
      <a:accent5>
        <a:srgbClr val="00468C"/>
      </a:accent5>
      <a:accent6>
        <a:srgbClr val="DC326E"/>
      </a:accent6>
      <a:hlink>
        <a:srgbClr val="0000FF"/>
      </a:hlink>
      <a:folHlink>
        <a:srgbClr val="800080"/>
      </a:folHlink>
    </a:clrScheme>
    <a:fontScheme name="X-Rit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6124</TotalTime>
  <Words>1820</Words>
  <Application>Microsoft Office PowerPoint</Application>
  <PresentationFormat>Niestandardowy</PresentationFormat>
  <Paragraphs>193</Paragraphs>
  <Slides>13</Slides>
  <Notes>12</Notes>
  <HiddenSlides>0</HiddenSlides>
  <MMClips>0</MMClips>
  <ScaleCrop>false</ScaleCrop>
  <HeadingPairs>
    <vt:vector size="4" baseType="variant">
      <vt:variant>
        <vt:lpstr>Motyw</vt:lpstr>
      </vt:variant>
      <vt:variant>
        <vt:i4>2</vt:i4>
      </vt:variant>
      <vt:variant>
        <vt:lpstr>Tytuły slajdów</vt:lpstr>
      </vt:variant>
      <vt:variant>
        <vt:i4>13</vt:i4>
      </vt:variant>
    </vt:vector>
  </HeadingPairs>
  <TitlesOfParts>
    <vt:vector size="15" baseType="lpstr">
      <vt:lpstr>Office Theme</vt:lpstr>
      <vt:lpstr>3_Master Purple</vt:lpstr>
      <vt:lpstr>MetaVue VS3200</vt:lpstr>
      <vt:lpstr>Overview</vt:lpstr>
      <vt:lpstr>Unmatched Versatility</vt:lpstr>
      <vt:lpstr>Adaptable Accessories</vt:lpstr>
      <vt:lpstr>Accuracy</vt:lpstr>
      <vt:lpstr>Ease of Use</vt:lpstr>
      <vt:lpstr>Seamless Integration</vt:lpstr>
      <vt:lpstr>Key Features</vt:lpstr>
      <vt:lpstr>Key Differentiators </vt:lpstr>
      <vt:lpstr>Powerful Software</vt:lpstr>
      <vt:lpstr>NetProfiler</vt:lpstr>
      <vt:lpstr>Slajd 12</vt:lpstr>
      <vt:lpstr>Optical Engine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Willand</dc:creator>
  <cp:lastModifiedBy>Dell</cp:lastModifiedBy>
  <cp:revision>250</cp:revision>
  <dcterms:created xsi:type="dcterms:W3CDTF">2017-01-04T17:54:08Z</dcterms:created>
  <dcterms:modified xsi:type="dcterms:W3CDTF">2020-10-16T08:49:25Z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2017-01-04T00:00:00Z</vt:filetime>
  </property>
  <property fmtid="{D5CDD505-2E9C-101B-9397-08002B2CF9AE}" pid="3" name="Creator">
    <vt:lpwstr>Adobe InDesign CC 2017 (Macintosh)</vt:lpwstr>
  </property>
  <property fmtid="{D5CDD505-2E9C-101B-9397-08002B2CF9AE}" pid="4" name="LastSaved">
    <vt:filetime>2017-01-04T00:00:00Z</vt:filetime>
  </property>
</Properties>
</file>